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301" r:id="rId6"/>
    <p:sldId id="260" r:id="rId7"/>
    <p:sldId id="261" r:id="rId8"/>
    <p:sldId id="262" r:id="rId9"/>
    <p:sldId id="263" r:id="rId10"/>
    <p:sldId id="334" r:id="rId11"/>
    <p:sldId id="335" r:id="rId12"/>
    <p:sldId id="336" r:id="rId13"/>
    <p:sldId id="337" r:id="rId14"/>
    <p:sldId id="284" r:id="rId15"/>
    <p:sldId id="279" r:id="rId16"/>
    <p:sldId id="280" r:id="rId17"/>
    <p:sldId id="281" r:id="rId18"/>
    <p:sldId id="312" r:id="rId19"/>
    <p:sldId id="313" r:id="rId20"/>
    <p:sldId id="314" r:id="rId21"/>
    <p:sldId id="315" r:id="rId22"/>
    <p:sldId id="316" r:id="rId23"/>
    <p:sldId id="311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38" r:id="rId34"/>
    <p:sldId id="339" r:id="rId35"/>
    <p:sldId id="341" r:id="rId36"/>
    <p:sldId id="342" r:id="rId37"/>
    <p:sldId id="344" r:id="rId38"/>
    <p:sldId id="326" r:id="rId39"/>
    <p:sldId id="327" r:id="rId40"/>
    <p:sldId id="328" r:id="rId41"/>
    <p:sldId id="329" r:id="rId42"/>
    <p:sldId id="345" r:id="rId43"/>
    <p:sldId id="330" r:id="rId44"/>
    <p:sldId id="310" r:id="rId45"/>
    <p:sldId id="304" r:id="rId46"/>
    <p:sldId id="305" r:id="rId47"/>
    <p:sldId id="306" r:id="rId48"/>
    <p:sldId id="309" r:id="rId49"/>
    <p:sldId id="307" r:id="rId50"/>
    <p:sldId id="308" r:id="rId51"/>
    <p:sldId id="331" r:id="rId52"/>
    <p:sldId id="332" r:id="rId53"/>
    <p:sldId id="349" r:id="rId54"/>
    <p:sldId id="347" r:id="rId55"/>
    <p:sldId id="346" r:id="rId56"/>
    <p:sldId id="350" r:id="rId57"/>
    <p:sldId id="352" r:id="rId58"/>
    <p:sldId id="351" r:id="rId59"/>
    <p:sldId id="266" r:id="rId60"/>
  </p:sldIdLst>
  <p:sldSz cx="9144000" cy="6858000" type="screen4x3"/>
  <p:notesSz cx="6858000" cy="9144000"/>
  <p:defaultTextStyle>
    <a:defPPr>
      <a:defRPr lang="es-ES_trad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304"/>
    <a:srgbClr val="9307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126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A8A149-7BB7-4820-B3E2-A595EE4E648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CF602-2C35-4CA6-8F4A-26E217E29A53}">
      <dgm:prSet phldrT="[Text]"/>
      <dgm:spPr/>
      <dgm:t>
        <a:bodyPr/>
        <a:lstStyle/>
        <a:p>
          <a:r>
            <a:rPr lang="en-US" dirty="0"/>
            <a:t>LPWAN</a:t>
          </a:r>
        </a:p>
      </dgm:t>
    </dgm:pt>
    <dgm:pt modelId="{F07B295F-7386-432A-A43D-EBDD5AB16FC4}" type="parTrans" cxnId="{4496C64D-1CB7-4B72-A57A-1C31D984F95F}">
      <dgm:prSet/>
      <dgm:spPr/>
      <dgm:t>
        <a:bodyPr/>
        <a:lstStyle/>
        <a:p>
          <a:endParaRPr lang="en-US"/>
        </a:p>
      </dgm:t>
    </dgm:pt>
    <dgm:pt modelId="{7FB7E0E0-6A00-4B61-A8E3-285A8EC1BB6F}" type="sibTrans" cxnId="{4496C64D-1CB7-4B72-A57A-1C31D984F95F}">
      <dgm:prSet/>
      <dgm:spPr/>
      <dgm:t>
        <a:bodyPr/>
        <a:lstStyle/>
        <a:p>
          <a:endParaRPr lang="en-US"/>
        </a:p>
      </dgm:t>
    </dgm:pt>
    <dgm:pt modelId="{87DFB2F4-E781-47F9-82C2-D6FBD42A58D7}">
      <dgm:prSet phldrT="[Text]"/>
      <dgm:spPr/>
      <dgm:t>
        <a:bodyPr/>
        <a:lstStyle/>
        <a:p>
          <a:r>
            <a:rPr lang="en-US" dirty="0" err="1"/>
            <a:t>Bandas</a:t>
          </a:r>
          <a:r>
            <a:rPr lang="en-US" dirty="0"/>
            <a:t> </a:t>
          </a:r>
          <a:r>
            <a:rPr lang="en-US" dirty="0" err="1"/>
            <a:t>licenciadas</a:t>
          </a:r>
          <a:endParaRPr lang="en-US" dirty="0"/>
        </a:p>
      </dgm:t>
    </dgm:pt>
    <dgm:pt modelId="{46A4A15B-C20B-4A6B-A157-3C8096CACE5C}" type="parTrans" cxnId="{40DA0FAD-A4AE-4A1A-858C-98EDC47603CD}">
      <dgm:prSet/>
      <dgm:spPr/>
      <dgm:t>
        <a:bodyPr/>
        <a:lstStyle/>
        <a:p>
          <a:endParaRPr lang="en-US"/>
        </a:p>
      </dgm:t>
    </dgm:pt>
    <dgm:pt modelId="{07EF27D7-E2F9-4F95-8CA9-A8419C90210E}" type="sibTrans" cxnId="{40DA0FAD-A4AE-4A1A-858C-98EDC47603CD}">
      <dgm:prSet/>
      <dgm:spPr/>
      <dgm:t>
        <a:bodyPr/>
        <a:lstStyle/>
        <a:p>
          <a:endParaRPr lang="en-US"/>
        </a:p>
      </dgm:t>
    </dgm:pt>
    <dgm:pt modelId="{F156B309-9897-496C-9F08-DB49D00CC7A5}">
      <dgm:prSet phldrT="[Text]"/>
      <dgm:spPr/>
      <dgm:t>
        <a:bodyPr/>
        <a:lstStyle/>
        <a:p>
          <a:r>
            <a:rPr lang="en-US" dirty="0"/>
            <a:t>NB-IOT</a:t>
          </a:r>
        </a:p>
      </dgm:t>
    </dgm:pt>
    <dgm:pt modelId="{0450A18C-4064-4BA1-B3DA-F0DEB1CC1E75}" type="parTrans" cxnId="{F1442338-A31E-4247-AEBE-F0B67CFB12AB}">
      <dgm:prSet/>
      <dgm:spPr/>
      <dgm:t>
        <a:bodyPr/>
        <a:lstStyle/>
        <a:p>
          <a:endParaRPr lang="en-US"/>
        </a:p>
      </dgm:t>
    </dgm:pt>
    <dgm:pt modelId="{441BA7AA-525D-48EA-8ED3-E754BFD79B4D}" type="sibTrans" cxnId="{F1442338-A31E-4247-AEBE-F0B67CFB12AB}">
      <dgm:prSet/>
      <dgm:spPr/>
      <dgm:t>
        <a:bodyPr/>
        <a:lstStyle/>
        <a:p>
          <a:endParaRPr lang="en-US"/>
        </a:p>
      </dgm:t>
    </dgm:pt>
    <dgm:pt modelId="{8B248DB1-A5F5-4171-AC6D-CE25434FD670}">
      <dgm:prSet phldrT="[Text]"/>
      <dgm:spPr/>
      <dgm:t>
        <a:bodyPr/>
        <a:lstStyle/>
        <a:p>
          <a:r>
            <a:rPr lang="en-US" dirty="0"/>
            <a:t>LTE-M</a:t>
          </a:r>
        </a:p>
      </dgm:t>
    </dgm:pt>
    <dgm:pt modelId="{DA34B68E-E2F1-4B00-8ADC-628F66354A8B}" type="parTrans" cxnId="{3F69366E-82A0-453A-86CC-52322D6B5832}">
      <dgm:prSet/>
      <dgm:spPr/>
      <dgm:t>
        <a:bodyPr/>
        <a:lstStyle/>
        <a:p>
          <a:endParaRPr lang="en-US"/>
        </a:p>
      </dgm:t>
    </dgm:pt>
    <dgm:pt modelId="{5C9D18BD-C3B9-4E0F-917B-69C90A26DFC3}" type="sibTrans" cxnId="{3F69366E-82A0-453A-86CC-52322D6B5832}">
      <dgm:prSet/>
      <dgm:spPr/>
      <dgm:t>
        <a:bodyPr/>
        <a:lstStyle/>
        <a:p>
          <a:endParaRPr lang="en-US"/>
        </a:p>
      </dgm:t>
    </dgm:pt>
    <dgm:pt modelId="{8240658F-1DA6-4703-BD49-4286E2529559}">
      <dgm:prSet phldrT="[Text]"/>
      <dgm:spPr/>
      <dgm:t>
        <a:bodyPr/>
        <a:lstStyle/>
        <a:p>
          <a:r>
            <a:rPr lang="en-US" dirty="0"/>
            <a:t>Banda no-</a:t>
          </a:r>
          <a:r>
            <a:rPr lang="en-US" dirty="0" err="1"/>
            <a:t>licenciadas</a:t>
          </a:r>
          <a:endParaRPr lang="en-US" dirty="0"/>
        </a:p>
      </dgm:t>
    </dgm:pt>
    <dgm:pt modelId="{D88E418C-C372-4DF4-A6B4-B37888C5F99E}" type="parTrans" cxnId="{5A37A322-C852-41DA-BE3D-B74BBDDD59A1}">
      <dgm:prSet/>
      <dgm:spPr/>
      <dgm:t>
        <a:bodyPr/>
        <a:lstStyle/>
        <a:p>
          <a:endParaRPr lang="en-US"/>
        </a:p>
      </dgm:t>
    </dgm:pt>
    <dgm:pt modelId="{1CE02134-1FAD-41EA-B942-B4AF83E4E197}" type="sibTrans" cxnId="{5A37A322-C852-41DA-BE3D-B74BBDDD59A1}">
      <dgm:prSet/>
      <dgm:spPr/>
      <dgm:t>
        <a:bodyPr/>
        <a:lstStyle/>
        <a:p>
          <a:endParaRPr lang="en-US"/>
        </a:p>
      </dgm:t>
    </dgm:pt>
    <dgm:pt modelId="{74107FCC-B466-4F60-B939-D7BFEA7CFEA0}">
      <dgm:prSet phldrT="[Text]"/>
      <dgm:spPr/>
      <dgm:t>
        <a:bodyPr/>
        <a:lstStyle/>
        <a:p>
          <a:r>
            <a:rPr lang="en-US" dirty="0" err="1"/>
            <a:t>LoRA</a:t>
          </a:r>
          <a:endParaRPr lang="en-US" dirty="0"/>
        </a:p>
      </dgm:t>
    </dgm:pt>
    <dgm:pt modelId="{2DB0FDEE-DD26-41C8-994C-D74D6AFEDA05}" type="parTrans" cxnId="{E3210207-C4A9-4DC0-A087-5D6A53EC9578}">
      <dgm:prSet/>
      <dgm:spPr/>
      <dgm:t>
        <a:bodyPr/>
        <a:lstStyle/>
        <a:p>
          <a:endParaRPr lang="en-US"/>
        </a:p>
      </dgm:t>
    </dgm:pt>
    <dgm:pt modelId="{1408F0DE-37BF-48C0-BD44-A7F05BE44CDE}" type="sibTrans" cxnId="{E3210207-C4A9-4DC0-A087-5D6A53EC9578}">
      <dgm:prSet/>
      <dgm:spPr/>
      <dgm:t>
        <a:bodyPr/>
        <a:lstStyle/>
        <a:p>
          <a:endParaRPr lang="en-US"/>
        </a:p>
      </dgm:t>
    </dgm:pt>
    <dgm:pt modelId="{B06EC612-2DC1-4C8D-AD3D-BE71E3436D87}">
      <dgm:prSet phldrT="[Text]"/>
      <dgm:spPr/>
      <dgm:t>
        <a:bodyPr/>
        <a:lstStyle/>
        <a:p>
          <a:r>
            <a:rPr lang="en-US" dirty="0"/>
            <a:t>SIGFOX</a:t>
          </a:r>
        </a:p>
      </dgm:t>
    </dgm:pt>
    <dgm:pt modelId="{41D5E727-82FE-462D-A051-953B4D164F55}" type="parTrans" cxnId="{7BCD7C4C-B2E3-479E-B6FA-8B03D5B05C4E}">
      <dgm:prSet/>
      <dgm:spPr/>
      <dgm:t>
        <a:bodyPr/>
        <a:lstStyle/>
        <a:p>
          <a:endParaRPr lang="en-US"/>
        </a:p>
      </dgm:t>
    </dgm:pt>
    <dgm:pt modelId="{3280687C-28E7-458E-BA31-B684EA13E93E}" type="sibTrans" cxnId="{7BCD7C4C-B2E3-479E-B6FA-8B03D5B05C4E}">
      <dgm:prSet/>
      <dgm:spPr/>
      <dgm:t>
        <a:bodyPr/>
        <a:lstStyle/>
        <a:p>
          <a:endParaRPr lang="en-US"/>
        </a:p>
      </dgm:t>
    </dgm:pt>
    <dgm:pt modelId="{AEF44248-4893-4A7D-8E84-29C7027A612D}" type="pres">
      <dgm:prSet presAssocID="{93A8A149-7BB7-4820-B3E2-A595EE4E648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F49CC6-6183-4397-9DBF-0BAB34F78F75}" type="pres">
      <dgm:prSet presAssocID="{E1CCF602-2C35-4CA6-8F4A-26E217E29A53}" presName="root1" presStyleCnt="0"/>
      <dgm:spPr/>
    </dgm:pt>
    <dgm:pt modelId="{3039C59F-54EB-4202-8B73-ED8BFCD20963}" type="pres">
      <dgm:prSet presAssocID="{E1CCF602-2C35-4CA6-8F4A-26E217E29A53}" presName="LevelOneTextNode" presStyleLbl="node0" presStyleIdx="0" presStyleCnt="1">
        <dgm:presLayoutVars>
          <dgm:chPref val="3"/>
        </dgm:presLayoutVars>
      </dgm:prSet>
      <dgm:spPr/>
    </dgm:pt>
    <dgm:pt modelId="{D9C6B579-69CD-4278-A498-0F3C25EFEC27}" type="pres">
      <dgm:prSet presAssocID="{E1CCF602-2C35-4CA6-8F4A-26E217E29A53}" presName="level2hierChild" presStyleCnt="0"/>
      <dgm:spPr/>
    </dgm:pt>
    <dgm:pt modelId="{07E0B323-B177-4480-94C8-1E061691D532}" type="pres">
      <dgm:prSet presAssocID="{46A4A15B-C20B-4A6B-A157-3C8096CACE5C}" presName="conn2-1" presStyleLbl="parChTrans1D2" presStyleIdx="0" presStyleCnt="2"/>
      <dgm:spPr/>
    </dgm:pt>
    <dgm:pt modelId="{8B60FE36-61CF-42EB-A02A-A3FCFF3CD57E}" type="pres">
      <dgm:prSet presAssocID="{46A4A15B-C20B-4A6B-A157-3C8096CACE5C}" presName="connTx" presStyleLbl="parChTrans1D2" presStyleIdx="0" presStyleCnt="2"/>
      <dgm:spPr/>
    </dgm:pt>
    <dgm:pt modelId="{D3A1F77A-AD5A-490D-B846-DD137233E0AA}" type="pres">
      <dgm:prSet presAssocID="{87DFB2F4-E781-47F9-82C2-D6FBD42A58D7}" presName="root2" presStyleCnt="0"/>
      <dgm:spPr/>
    </dgm:pt>
    <dgm:pt modelId="{C5DAC321-66D0-435B-827C-EA20CB356184}" type="pres">
      <dgm:prSet presAssocID="{87DFB2F4-E781-47F9-82C2-D6FBD42A58D7}" presName="LevelTwoTextNode" presStyleLbl="node2" presStyleIdx="0" presStyleCnt="2">
        <dgm:presLayoutVars>
          <dgm:chPref val="3"/>
        </dgm:presLayoutVars>
      </dgm:prSet>
      <dgm:spPr/>
    </dgm:pt>
    <dgm:pt modelId="{FC211329-1135-4CA1-A341-06AC23C3AC18}" type="pres">
      <dgm:prSet presAssocID="{87DFB2F4-E781-47F9-82C2-D6FBD42A58D7}" presName="level3hierChild" presStyleCnt="0"/>
      <dgm:spPr/>
    </dgm:pt>
    <dgm:pt modelId="{9FB2EE3A-547E-4E82-AD24-20195902E8AF}" type="pres">
      <dgm:prSet presAssocID="{0450A18C-4064-4BA1-B3DA-F0DEB1CC1E75}" presName="conn2-1" presStyleLbl="parChTrans1D3" presStyleIdx="0" presStyleCnt="4"/>
      <dgm:spPr/>
    </dgm:pt>
    <dgm:pt modelId="{BA3BC4FC-CCF3-4171-A37C-0CEF30C18048}" type="pres">
      <dgm:prSet presAssocID="{0450A18C-4064-4BA1-B3DA-F0DEB1CC1E75}" presName="connTx" presStyleLbl="parChTrans1D3" presStyleIdx="0" presStyleCnt="4"/>
      <dgm:spPr/>
    </dgm:pt>
    <dgm:pt modelId="{316E9DD2-3C81-4834-A37C-F8F2C864F81E}" type="pres">
      <dgm:prSet presAssocID="{F156B309-9897-496C-9F08-DB49D00CC7A5}" presName="root2" presStyleCnt="0"/>
      <dgm:spPr/>
    </dgm:pt>
    <dgm:pt modelId="{E6F8889C-8805-4EBE-AD75-46E80951C7D3}" type="pres">
      <dgm:prSet presAssocID="{F156B309-9897-496C-9F08-DB49D00CC7A5}" presName="LevelTwoTextNode" presStyleLbl="node3" presStyleIdx="0" presStyleCnt="4">
        <dgm:presLayoutVars>
          <dgm:chPref val="3"/>
        </dgm:presLayoutVars>
      </dgm:prSet>
      <dgm:spPr/>
    </dgm:pt>
    <dgm:pt modelId="{C6971CCA-45EF-48F1-9F6C-31F43F7D4E2C}" type="pres">
      <dgm:prSet presAssocID="{F156B309-9897-496C-9F08-DB49D00CC7A5}" presName="level3hierChild" presStyleCnt="0"/>
      <dgm:spPr/>
    </dgm:pt>
    <dgm:pt modelId="{9FD3CB3F-9D65-4207-986A-830E4EE1DC2B}" type="pres">
      <dgm:prSet presAssocID="{DA34B68E-E2F1-4B00-8ADC-628F66354A8B}" presName="conn2-1" presStyleLbl="parChTrans1D3" presStyleIdx="1" presStyleCnt="4"/>
      <dgm:spPr/>
    </dgm:pt>
    <dgm:pt modelId="{0A9B5EDA-16EB-4009-967D-9193E0704C40}" type="pres">
      <dgm:prSet presAssocID="{DA34B68E-E2F1-4B00-8ADC-628F66354A8B}" presName="connTx" presStyleLbl="parChTrans1D3" presStyleIdx="1" presStyleCnt="4"/>
      <dgm:spPr/>
    </dgm:pt>
    <dgm:pt modelId="{78C669A3-5401-4021-B6B3-F3C2945587AD}" type="pres">
      <dgm:prSet presAssocID="{8B248DB1-A5F5-4171-AC6D-CE25434FD670}" presName="root2" presStyleCnt="0"/>
      <dgm:spPr/>
    </dgm:pt>
    <dgm:pt modelId="{4B8D31B2-CCF3-4F12-AF89-3E9C5DF21914}" type="pres">
      <dgm:prSet presAssocID="{8B248DB1-A5F5-4171-AC6D-CE25434FD670}" presName="LevelTwoTextNode" presStyleLbl="node3" presStyleIdx="1" presStyleCnt="4">
        <dgm:presLayoutVars>
          <dgm:chPref val="3"/>
        </dgm:presLayoutVars>
      </dgm:prSet>
      <dgm:spPr/>
    </dgm:pt>
    <dgm:pt modelId="{801F31B9-2525-4E1F-85AF-B9C7104A9A9A}" type="pres">
      <dgm:prSet presAssocID="{8B248DB1-A5F5-4171-AC6D-CE25434FD670}" presName="level3hierChild" presStyleCnt="0"/>
      <dgm:spPr/>
    </dgm:pt>
    <dgm:pt modelId="{B7AAD53B-141C-439C-B86F-756BF03BF27C}" type="pres">
      <dgm:prSet presAssocID="{D88E418C-C372-4DF4-A6B4-B37888C5F99E}" presName="conn2-1" presStyleLbl="parChTrans1D2" presStyleIdx="1" presStyleCnt="2"/>
      <dgm:spPr/>
    </dgm:pt>
    <dgm:pt modelId="{C37B3140-0434-418F-BF43-6E861EFAA772}" type="pres">
      <dgm:prSet presAssocID="{D88E418C-C372-4DF4-A6B4-B37888C5F99E}" presName="connTx" presStyleLbl="parChTrans1D2" presStyleIdx="1" presStyleCnt="2"/>
      <dgm:spPr/>
    </dgm:pt>
    <dgm:pt modelId="{BA15520B-B33D-446F-A9B6-7608F28119D6}" type="pres">
      <dgm:prSet presAssocID="{8240658F-1DA6-4703-BD49-4286E2529559}" presName="root2" presStyleCnt="0"/>
      <dgm:spPr/>
    </dgm:pt>
    <dgm:pt modelId="{E080B4DB-7C2B-4FBB-A648-E8A0B211978C}" type="pres">
      <dgm:prSet presAssocID="{8240658F-1DA6-4703-BD49-4286E2529559}" presName="LevelTwoTextNode" presStyleLbl="node2" presStyleIdx="1" presStyleCnt="2">
        <dgm:presLayoutVars>
          <dgm:chPref val="3"/>
        </dgm:presLayoutVars>
      </dgm:prSet>
      <dgm:spPr/>
    </dgm:pt>
    <dgm:pt modelId="{0E83181F-52D8-4C25-9D3E-345CFB1EADC7}" type="pres">
      <dgm:prSet presAssocID="{8240658F-1DA6-4703-BD49-4286E2529559}" presName="level3hierChild" presStyleCnt="0"/>
      <dgm:spPr/>
    </dgm:pt>
    <dgm:pt modelId="{78506588-B970-4DED-947D-EB227481C66C}" type="pres">
      <dgm:prSet presAssocID="{2DB0FDEE-DD26-41C8-994C-D74D6AFEDA05}" presName="conn2-1" presStyleLbl="parChTrans1D3" presStyleIdx="2" presStyleCnt="4"/>
      <dgm:spPr/>
    </dgm:pt>
    <dgm:pt modelId="{9B44571F-6258-4201-9ADF-7A2E596C3D5D}" type="pres">
      <dgm:prSet presAssocID="{2DB0FDEE-DD26-41C8-994C-D74D6AFEDA05}" presName="connTx" presStyleLbl="parChTrans1D3" presStyleIdx="2" presStyleCnt="4"/>
      <dgm:spPr/>
    </dgm:pt>
    <dgm:pt modelId="{8EAC2B18-BDE4-424E-AEE6-3687FA8C6C75}" type="pres">
      <dgm:prSet presAssocID="{74107FCC-B466-4F60-B939-D7BFEA7CFEA0}" presName="root2" presStyleCnt="0"/>
      <dgm:spPr/>
    </dgm:pt>
    <dgm:pt modelId="{0D1473E1-BF8D-4468-85CD-2FC2A1FDE934}" type="pres">
      <dgm:prSet presAssocID="{74107FCC-B466-4F60-B939-D7BFEA7CFEA0}" presName="LevelTwoTextNode" presStyleLbl="node3" presStyleIdx="2" presStyleCnt="4">
        <dgm:presLayoutVars>
          <dgm:chPref val="3"/>
        </dgm:presLayoutVars>
      </dgm:prSet>
      <dgm:spPr/>
    </dgm:pt>
    <dgm:pt modelId="{7E3BE9BF-EE69-4584-89B2-2753DD32B44B}" type="pres">
      <dgm:prSet presAssocID="{74107FCC-B466-4F60-B939-D7BFEA7CFEA0}" presName="level3hierChild" presStyleCnt="0"/>
      <dgm:spPr/>
    </dgm:pt>
    <dgm:pt modelId="{D5545A70-E8C7-4EF6-8EAE-EB08C02E2DDE}" type="pres">
      <dgm:prSet presAssocID="{41D5E727-82FE-462D-A051-953B4D164F55}" presName="conn2-1" presStyleLbl="parChTrans1D3" presStyleIdx="3" presStyleCnt="4"/>
      <dgm:spPr/>
    </dgm:pt>
    <dgm:pt modelId="{A7CDFC8D-DBA7-457F-8475-178306481C8B}" type="pres">
      <dgm:prSet presAssocID="{41D5E727-82FE-462D-A051-953B4D164F55}" presName="connTx" presStyleLbl="parChTrans1D3" presStyleIdx="3" presStyleCnt="4"/>
      <dgm:spPr/>
    </dgm:pt>
    <dgm:pt modelId="{1BBE5FDF-284B-41EF-AFF0-030315CB37A7}" type="pres">
      <dgm:prSet presAssocID="{B06EC612-2DC1-4C8D-AD3D-BE71E3436D87}" presName="root2" presStyleCnt="0"/>
      <dgm:spPr/>
    </dgm:pt>
    <dgm:pt modelId="{8AE153BD-92BF-4FE7-9041-F868C85AF23C}" type="pres">
      <dgm:prSet presAssocID="{B06EC612-2DC1-4C8D-AD3D-BE71E3436D87}" presName="LevelTwoTextNode" presStyleLbl="node3" presStyleIdx="3" presStyleCnt="4">
        <dgm:presLayoutVars>
          <dgm:chPref val="3"/>
        </dgm:presLayoutVars>
      </dgm:prSet>
      <dgm:spPr/>
    </dgm:pt>
    <dgm:pt modelId="{DC56FE6A-B7BC-4198-89A6-0976ED77D429}" type="pres">
      <dgm:prSet presAssocID="{B06EC612-2DC1-4C8D-AD3D-BE71E3436D87}" presName="level3hierChild" presStyleCnt="0"/>
      <dgm:spPr/>
    </dgm:pt>
  </dgm:ptLst>
  <dgm:cxnLst>
    <dgm:cxn modelId="{51201102-3E4C-48DF-82D9-12078233AA0E}" type="presOf" srcId="{0450A18C-4064-4BA1-B3DA-F0DEB1CC1E75}" destId="{9FB2EE3A-547E-4E82-AD24-20195902E8AF}" srcOrd="0" destOrd="0" presId="urn:microsoft.com/office/officeart/2005/8/layout/hierarchy2"/>
    <dgm:cxn modelId="{149FAA06-9EC0-45DA-BA9D-EA6139D26495}" type="presOf" srcId="{0450A18C-4064-4BA1-B3DA-F0DEB1CC1E75}" destId="{BA3BC4FC-CCF3-4171-A37C-0CEF30C18048}" srcOrd="1" destOrd="0" presId="urn:microsoft.com/office/officeart/2005/8/layout/hierarchy2"/>
    <dgm:cxn modelId="{E3210207-C4A9-4DC0-A087-5D6A53EC9578}" srcId="{8240658F-1DA6-4703-BD49-4286E2529559}" destId="{74107FCC-B466-4F60-B939-D7BFEA7CFEA0}" srcOrd="0" destOrd="0" parTransId="{2DB0FDEE-DD26-41C8-994C-D74D6AFEDA05}" sibTransId="{1408F0DE-37BF-48C0-BD44-A7F05BE44CDE}"/>
    <dgm:cxn modelId="{5173DB17-109D-42B9-B822-1A95FAE80E3C}" type="presOf" srcId="{41D5E727-82FE-462D-A051-953B4D164F55}" destId="{D5545A70-E8C7-4EF6-8EAE-EB08C02E2DDE}" srcOrd="0" destOrd="0" presId="urn:microsoft.com/office/officeart/2005/8/layout/hierarchy2"/>
    <dgm:cxn modelId="{5A37A322-C852-41DA-BE3D-B74BBDDD59A1}" srcId="{E1CCF602-2C35-4CA6-8F4A-26E217E29A53}" destId="{8240658F-1DA6-4703-BD49-4286E2529559}" srcOrd="1" destOrd="0" parTransId="{D88E418C-C372-4DF4-A6B4-B37888C5F99E}" sibTransId="{1CE02134-1FAD-41EA-B942-B4AF83E4E197}"/>
    <dgm:cxn modelId="{BA3CE527-9E6D-4304-82FD-F4E04ACD3D22}" type="presOf" srcId="{93A8A149-7BB7-4820-B3E2-A595EE4E648A}" destId="{AEF44248-4893-4A7D-8E84-29C7027A612D}" srcOrd="0" destOrd="0" presId="urn:microsoft.com/office/officeart/2005/8/layout/hierarchy2"/>
    <dgm:cxn modelId="{F1072D28-1807-4AA8-8B22-992E9C16157B}" type="presOf" srcId="{B06EC612-2DC1-4C8D-AD3D-BE71E3436D87}" destId="{8AE153BD-92BF-4FE7-9041-F868C85AF23C}" srcOrd="0" destOrd="0" presId="urn:microsoft.com/office/officeart/2005/8/layout/hierarchy2"/>
    <dgm:cxn modelId="{8A956929-E378-404A-8015-96EFE77198F8}" type="presOf" srcId="{F156B309-9897-496C-9F08-DB49D00CC7A5}" destId="{E6F8889C-8805-4EBE-AD75-46E80951C7D3}" srcOrd="0" destOrd="0" presId="urn:microsoft.com/office/officeart/2005/8/layout/hierarchy2"/>
    <dgm:cxn modelId="{A57F002D-433A-4154-9F3A-00D2ED089234}" type="presOf" srcId="{2DB0FDEE-DD26-41C8-994C-D74D6AFEDA05}" destId="{9B44571F-6258-4201-9ADF-7A2E596C3D5D}" srcOrd="1" destOrd="0" presId="urn:microsoft.com/office/officeart/2005/8/layout/hierarchy2"/>
    <dgm:cxn modelId="{F1442338-A31E-4247-AEBE-F0B67CFB12AB}" srcId="{87DFB2F4-E781-47F9-82C2-D6FBD42A58D7}" destId="{F156B309-9897-496C-9F08-DB49D00CC7A5}" srcOrd="0" destOrd="0" parTransId="{0450A18C-4064-4BA1-B3DA-F0DEB1CC1E75}" sibTransId="{441BA7AA-525D-48EA-8ED3-E754BFD79B4D}"/>
    <dgm:cxn modelId="{7BCD7C4C-B2E3-479E-B6FA-8B03D5B05C4E}" srcId="{8240658F-1DA6-4703-BD49-4286E2529559}" destId="{B06EC612-2DC1-4C8D-AD3D-BE71E3436D87}" srcOrd="1" destOrd="0" parTransId="{41D5E727-82FE-462D-A051-953B4D164F55}" sibTransId="{3280687C-28E7-458E-BA31-B684EA13E93E}"/>
    <dgm:cxn modelId="{4496C64D-1CB7-4B72-A57A-1C31D984F95F}" srcId="{93A8A149-7BB7-4820-B3E2-A595EE4E648A}" destId="{E1CCF602-2C35-4CA6-8F4A-26E217E29A53}" srcOrd="0" destOrd="0" parTransId="{F07B295F-7386-432A-A43D-EBDD5AB16FC4}" sibTransId="{7FB7E0E0-6A00-4B61-A8E3-285A8EC1BB6F}"/>
    <dgm:cxn modelId="{3F69366E-82A0-453A-86CC-52322D6B5832}" srcId="{87DFB2F4-E781-47F9-82C2-D6FBD42A58D7}" destId="{8B248DB1-A5F5-4171-AC6D-CE25434FD670}" srcOrd="1" destOrd="0" parTransId="{DA34B68E-E2F1-4B00-8ADC-628F66354A8B}" sibTransId="{5C9D18BD-C3B9-4E0F-917B-69C90A26DFC3}"/>
    <dgm:cxn modelId="{AE45D04F-E2B3-41A5-B902-6746DC2A7D3C}" type="presOf" srcId="{8240658F-1DA6-4703-BD49-4286E2529559}" destId="{E080B4DB-7C2B-4FBB-A648-E8A0B211978C}" srcOrd="0" destOrd="0" presId="urn:microsoft.com/office/officeart/2005/8/layout/hierarchy2"/>
    <dgm:cxn modelId="{7ED4D577-37AE-428B-B9FC-30A9A4B5AE1C}" type="presOf" srcId="{E1CCF602-2C35-4CA6-8F4A-26E217E29A53}" destId="{3039C59F-54EB-4202-8B73-ED8BFCD20963}" srcOrd="0" destOrd="0" presId="urn:microsoft.com/office/officeart/2005/8/layout/hierarchy2"/>
    <dgm:cxn modelId="{C37B617C-218B-45B6-ACB8-18F6363260C9}" type="presOf" srcId="{D88E418C-C372-4DF4-A6B4-B37888C5F99E}" destId="{C37B3140-0434-418F-BF43-6E861EFAA772}" srcOrd="1" destOrd="0" presId="urn:microsoft.com/office/officeart/2005/8/layout/hierarchy2"/>
    <dgm:cxn modelId="{5D9CFB80-5B4F-40AF-9539-3070F351F0C1}" type="presOf" srcId="{87DFB2F4-E781-47F9-82C2-D6FBD42A58D7}" destId="{C5DAC321-66D0-435B-827C-EA20CB356184}" srcOrd="0" destOrd="0" presId="urn:microsoft.com/office/officeart/2005/8/layout/hierarchy2"/>
    <dgm:cxn modelId="{48CEBE86-3FE9-4375-A655-5AF0D5433556}" type="presOf" srcId="{8B248DB1-A5F5-4171-AC6D-CE25434FD670}" destId="{4B8D31B2-CCF3-4F12-AF89-3E9C5DF21914}" srcOrd="0" destOrd="0" presId="urn:microsoft.com/office/officeart/2005/8/layout/hierarchy2"/>
    <dgm:cxn modelId="{40DA0FAD-A4AE-4A1A-858C-98EDC47603CD}" srcId="{E1CCF602-2C35-4CA6-8F4A-26E217E29A53}" destId="{87DFB2F4-E781-47F9-82C2-D6FBD42A58D7}" srcOrd="0" destOrd="0" parTransId="{46A4A15B-C20B-4A6B-A157-3C8096CACE5C}" sibTransId="{07EF27D7-E2F9-4F95-8CA9-A8419C90210E}"/>
    <dgm:cxn modelId="{28547BB8-0B27-4F77-83A3-289DA8BCE1F7}" type="presOf" srcId="{41D5E727-82FE-462D-A051-953B4D164F55}" destId="{A7CDFC8D-DBA7-457F-8475-178306481C8B}" srcOrd="1" destOrd="0" presId="urn:microsoft.com/office/officeart/2005/8/layout/hierarchy2"/>
    <dgm:cxn modelId="{65E4C5C2-71D5-418F-AE7B-B8504DD43F79}" type="presOf" srcId="{46A4A15B-C20B-4A6B-A157-3C8096CACE5C}" destId="{8B60FE36-61CF-42EB-A02A-A3FCFF3CD57E}" srcOrd="1" destOrd="0" presId="urn:microsoft.com/office/officeart/2005/8/layout/hierarchy2"/>
    <dgm:cxn modelId="{95DA86CE-6C71-4021-844C-A2A2874333F6}" type="presOf" srcId="{D88E418C-C372-4DF4-A6B4-B37888C5F99E}" destId="{B7AAD53B-141C-439C-B86F-756BF03BF27C}" srcOrd="0" destOrd="0" presId="urn:microsoft.com/office/officeart/2005/8/layout/hierarchy2"/>
    <dgm:cxn modelId="{8ECB5ADA-11E0-4874-9918-FF1F46AB1BAF}" type="presOf" srcId="{DA34B68E-E2F1-4B00-8ADC-628F66354A8B}" destId="{0A9B5EDA-16EB-4009-967D-9193E0704C40}" srcOrd="1" destOrd="0" presId="urn:microsoft.com/office/officeart/2005/8/layout/hierarchy2"/>
    <dgm:cxn modelId="{1005B6DC-4161-4E7A-8978-5DCDBEFC4311}" type="presOf" srcId="{46A4A15B-C20B-4A6B-A157-3C8096CACE5C}" destId="{07E0B323-B177-4480-94C8-1E061691D532}" srcOrd="0" destOrd="0" presId="urn:microsoft.com/office/officeart/2005/8/layout/hierarchy2"/>
    <dgm:cxn modelId="{5B842BDF-E7E0-4A54-9BAD-65087AB5A927}" type="presOf" srcId="{DA34B68E-E2F1-4B00-8ADC-628F66354A8B}" destId="{9FD3CB3F-9D65-4207-986A-830E4EE1DC2B}" srcOrd="0" destOrd="0" presId="urn:microsoft.com/office/officeart/2005/8/layout/hierarchy2"/>
    <dgm:cxn modelId="{58DA14FA-B931-4C1B-9965-DFF8E278AA8C}" type="presOf" srcId="{74107FCC-B466-4F60-B939-D7BFEA7CFEA0}" destId="{0D1473E1-BF8D-4468-85CD-2FC2A1FDE934}" srcOrd="0" destOrd="0" presId="urn:microsoft.com/office/officeart/2005/8/layout/hierarchy2"/>
    <dgm:cxn modelId="{B66F37FC-2E1B-4830-9A2F-632DE9D5EC60}" type="presOf" srcId="{2DB0FDEE-DD26-41C8-994C-D74D6AFEDA05}" destId="{78506588-B970-4DED-947D-EB227481C66C}" srcOrd="0" destOrd="0" presId="urn:microsoft.com/office/officeart/2005/8/layout/hierarchy2"/>
    <dgm:cxn modelId="{F7E14253-B971-4951-8007-77D2398D8603}" type="presParOf" srcId="{AEF44248-4893-4A7D-8E84-29C7027A612D}" destId="{48F49CC6-6183-4397-9DBF-0BAB34F78F75}" srcOrd="0" destOrd="0" presId="urn:microsoft.com/office/officeart/2005/8/layout/hierarchy2"/>
    <dgm:cxn modelId="{B4B8103C-9E11-4BC4-A075-E048C2AB5321}" type="presParOf" srcId="{48F49CC6-6183-4397-9DBF-0BAB34F78F75}" destId="{3039C59F-54EB-4202-8B73-ED8BFCD20963}" srcOrd="0" destOrd="0" presId="urn:microsoft.com/office/officeart/2005/8/layout/hierarchy2"/>
    <dgm:cxn modelId="{1A17249E-AEA2-4348-8E75-4BB01F160271}" type="presParOf" srcId="{48F49CC6-6183-4397-9DBF-0BAB34F78F75}" destId="{D9C6B579-69CD-4278-A498-0F3C25EFEC27}" srcOrd="1" destOrd="0" presId="urn:microsoft.com/office/officeart/2005/8/layout/hierarchy2"/>
    <dgm:cxn modelId="{02B62D2A-5CB2-4839-B51E-15505DF2F4E6}" type="presParOf" srcId="{D9C6B579-69CD-4278-A498-0F3C25EFEC27}" destId="{07E0B323-B177-4480-94C8-1E061691D532}" srcOrd="0" destOrd="0" presId="urn:microsoft.com/office/officeart/2005/8/layout/hierarchy2"/>
    <dgm:cxn modelId="{0AB14594-0500-4E2C-B2DE-C55D9B7F3DC0}" type="presParOf" srcId="{07E0B323-B177-4480-94C8-1E061691D532}" destId="{8B60FE36-61CF-42EB-A02A-A3FCFF3CD57E}" srcOrd="0" destOrd="0" presId="urn:microsoft.com/office/officeart/2005/8/layout/hierarchy2"/>
    <dgm:cxn modelId="{A4E8AE91-544D-4F62-8E7A-95476E539AD8}" type="presParOf" srcId="{D9C6B579-69CD-4278-A498-0F3C25EFEC27}" destId="{D3A1F77A-AD5A-490D-B846-DD137233E0AA}" srcOrd="1" destOrd="0" presId="urn:microsoft.com/office/officeart/2005/8/layout/hierarchy2"/>
    <dgm:cxn modelId="{734EE4BF-6040-47C7-86EC-C85D9D2CF94A}" type="presParOf" srcId="{D3A1F77A-AD5A-490D-B846-DD137233E0AA}" destId="{C5DAC321-66D0-435B-827C-EA20CB356184}" srcOrd="0" destOrd="0" presId="urn:microsoft.com/office/officeart/2005/8/layout/hierarchy2"/>
    <dgm:cxn modelId="{D58599DB-4879-4B30-A3F3-B09C9C741318}" type="presParOf" srcId="{D3A1F77A-AD5A-490D-B846-DD137233E0AA}" destId="{FC211329-1135-4CA1-A341-06AC23C3AC18}" srcOrd="1" destOrd="0" presId="urn:microsoft.com/office/officeart/2005/8/layout/hierarchy2"/>
    <dgm:cxn modelId="{D4ADE119-738B-48CC-9275-4B1CE2B034BC}" type="presParOf" srcId="{FC211329-1135-4CA1-A341-06AC23C3AC18}" destId="{9FB2EE3A-547E-4E82-AD24-20195902E8AF}" srcOrd="0" destOrd="0" presId="urn:microsoft.com/office/officeart/2005/8/layout/hierarchy2"/>
    <dgm:cxn modelId="{301D7D3A-1F03-48F3-AE2A-45E91F803E57}" type="presParOf" srcId="{9FB2EE3A-547E-4E82-AD24-20195902E8AF}" destId="{BA3BC4FC-CCF3-4171-A37C-0CEF30C18048}" srcOrd="0" destOrd="0" presId="urn:microsoft.com/office/officeart/2005/8/layout/hierarchy2"/>
    <dgm:cxn modelId="{052907DE-F8AC-4DDA-9AA4-3B11953452B7}" type="presParOf" srcId="{FC211329-1135-4CA1-A341-06AC23C3AC18}" destId="{316E9DD2-3C81-4834-A37C-F8F2C864F81E}" srcOrd="1" destOrd="0" presId="urn:microsoft.com/office/officeart/2005/8/layout/hierarchy2"/>
    <dgm:cxn modelId="{A86A2BBE-3147-48D0-B397-4737508BCD6D}" type="presParOf" srcId="{316E9DD2-3C81-4834-A37C-F8F2C864F81E}" destId="{E6F8889C-8805-4EBE-AD75-46E80951C7D3}" srcOrd="0" destOrd="0" presId="urn:microsoft.com/office/officeart/2005/8/layout/hierarchy2"/>
    <dgm:cxn modelId="{6AB864BE-5CF4-45B8-AFFB-6D4F89681818}" type="presParOf" srcId="{316E9DD2-3C81-4834-A37C-F8F2C864F81E}" destId="{C6971CCA-45EF-48F1-9F6C-31F43F7D4E2C}" srcOrd="1" destOrd="0" presId="urn:microsoft.com/office/officeart/2005/8/layout/hierarchy2"/>
    <dgm:cxn modelId="{0B6F6D93-7F6F-4CA8-8EA1-57808DA9A43C}" type="presParOf" srcId="{FC211329-1135-4CA1-A341-06AC23C3AC18}" destId="{9FD3CB3F-9D65-4207-986A-830E4EE1DC2B}" srcOrd="2" destOrd="0" presId="urn:microsoft.com/office/officeart/2005/8/layout/hierarchy2"/>
    <dgm:cxn modelId="{4E8171DB-154F-45A2-9E3B-22B03F3DB47F}" type="presParOf" srcId="{9FD3CB3F-9D65-4207-986A-830E4EE1DC2B}" destId="{0A9B5EDA-16EB-4009-967D-9193E0704C40}" srcOrd="0" destOrd="0" presId="urn:microsoft.com/office/officeart/2005/8/layout/hierarchy2"/>
    <dgm:cxn modelId="{A9782913-4312-4E57-883C-B904D3A99F31}" type="presParOf" srcId="{FC211329-1135-4CA1-A341-06AC23C3AC18}" destId="{78C669A3-5401-4021-B6B3-F3C2945587AD}" srcOrd="3" destOrd="0" presId="urn:microsoft.com/office/officeart/2005/8/layout/hierarchy2"/>
    <dgm:cxn modelId="{44F32D20-A454-43FE-A6ED-0D69FA9C91CB}" type="presParOf" srcId="{78C669A3-5401-4021-B6B3-F3C2945587AD}" destId="{4B8D31B2-CCF3-4F12-AF89-3E9C5DF21914}" srcOrd="0" destOrd="0" presId="urn:microsoft.com/office/officeart/2005/8/layout/hierarchy2"/>
    <dgm:cxn modelId="{A7F08D42-4A0A-4B0A-8DC5-BFD91F5EA647}" type="presParOf" srcId="{78C669A3-5401-4021-B6B3-F3C2945587AD}" destId="{801F31B9-2525-4E1F-85AF-B9C7104A9A9A}" srcOrd="1" destOrd="0" presId="urn:microsoft.com/office/officeart/2005/8/layout/hierarchy2"/>
    <dgm:cxn modelId="{73F8C962-29F4-43EF-A211-4AE95C6892C6}" type="presParOf" srcId="{D9C6B579-69CD-4278-A498-0F3C25EFEC27}" destId="{B7AAD53B-141C-439C-B86F-756BF03BF27C}" srcOrd="2" destOrd="0" presId="urn:microsoft.com/office/officeart/2005/8/layout/hierarchy2"/>
    <dgm:cxn modelId="{883C0FA5-FC4C-4B45-BEFD-8566F0086816}" type="presParOf" srcId="{B7AAD53B-141C-439C-B86F-756BF03BF27C}" destId="{C37B3140-0434-418F-BF43-6E861EFAA772}" srcOrd="0" destOrd="0" presId="urn:microsoft.com/office/officeart/2005/8/layout/hierarchy2"/>
    <dgm:cxn modelId="{77F5E710-E09B-464C-BD48-A82E03281BC2}" type="presParOf" srcId="{D9C6B579-69CD-4278-A498-0F3C25EFEC27}" destId="{BA15520B-B33D-446F-A9B6-7608F28119D6}" srcOrd="3" destOrd="0" presId="urn:microsoft.com/office/officeart/2005/8/layout/hierarchy2"/>
    <dgm:cxn modelId="{124F8A8A-5F24-4B95-AA58-9BB4873B6FD4}" type="presParOf" srcId="{BA15520B-B33D-446F-A9B6-7608F28119D6}" destId="{E080B4DB-7C2B-4FBB-A648-E8A0B211978C}" srcOrd="0" destOrd="0" presId="urn:microsoft.com/office/officeart/2005/8/layout/hierarchy2"/>
    <dgm:cxn modelId="{5ED8EE91-3977-4F7C-9D6B-C0CFA00D21DB}" type="presParOf" srcId="{BA15520B-B33D-446F-A9B6-7608F28119D6}" destId="{0E83181F-52D8-4C25-9D3E-345CFB1EADC7}" srcOrd="1" destOrd="0" presId="urn:microsoft.com/office/officeart/2005/8/layout/hierarchy2"/>
    <dgm:cxn modelId="{0BF9B48C-5FD4-4121-9A47-3CE0350B41E4}" type="presParOf" srcId="{0E83181F-52D8-4C25-9D3E-345CFB1EADC7}" destId="{78506588-B970-4DED-947D-EB227481C66C}" srcOrd="0" destOrd="0" presId="urn:microsoft.com/office/officeart/2005/8/layout/hierarchy2"/>
    <dgm:cxn modelId="{C2B945BD-06EA-450A-A963-25067A3F8DD0}" type="presParOf" srcId="{78506588-B970-4DED-947D-EB227481C66C}" destId="{9B44571F-6258-4201-9ADF-7A2E596C3D5D}" srcOrd="0" destOrd="0" presId="urn:microsoft.com/office/officeart/2005/8/layout/hierarchy2"/>
    <dgm:cxn modelId="{673CE52C-986D-4F8A-8C43-F76EAF12B50E}" type="presParOf" srcId="{0E83181F-52D8-4C25-9D3E-345CFB1EADC7}" destId="{8EAC2B18-BDE4-424E-AEE6-3687FA8C6C75}" srcOrd="1" destOrd="0" presId="urn:microsoft.com/office/officeart/2005/8/layout/hierarchy2"/>
    <dgm:cxn modelId="{0A52FF46-D406-4D81-873B-151400B6BC39}" type="presParOf" srcId="{8EAC2B18-BDE4-424E-AEE6-3687FA8C6C75}" destId="{0D1473E1-BF8D-4468-85CD-2FC2A1FDE934}" srcOrd="0" destOrd="0" presId="urn:microsoft.com/office/officeart/2005/8/layout/hierarchy2"/>
    <dgm:cxn modelId="{9AEBD9A5-E791-4470-8480-185C01D9A13F}" type="presParOf" srcId="{8EAC2B18-BDE4-424E-AEE6-3687FA8C6C75}" destId="{7E3BE9BF-EE69-4584-89B2-2753DD32B44B}" srcOrd="1" destOrd="0" presId="urn:microsoft.com/office/officeart/2005/8/layout/hierarchy2"/>
    <dgm:cxn modelId="{5D49FBF4-F7AA-48E7-BDFA-59C157C8BDF2}" type="presParOf" srcId="{0E83181F-52D8-4C25-9D3E-345CFB1EADC7}" destId="{D5545A70-E8C7-4EF6-8EAE-EB08C02E2DDE}" srcOrd="2" destOrd="0" presId="urn:microsoft.com/office/officeart/2005/8/layout/hierarchy2"/>
    <dgm:cxn modelId="{E7013900-079A-4011-BD9B-DB506BE866F2}" type="presParOf" srcId="{D5545A70-E8C7-4EF6-8EAE-EB08C02E2DDE}" destId="{A7CDFC8D-DBA7-457F-8475-178306481C8B}" srcOrd="0" destOrd="0" presId="urn:microsoft.com/office/officeart/2005/8/layout/hierarchy2"/>
    <dgm:cxn modelId="{D5B2AEE2-7330-437D-B27B-809CAF85CAD8}" type="presParOf" srcId="{0E83181F-52D8-4C25-9D3E-345CFB1EADC7}" destId="{1BBE5FDF-284B-41EF-AFF0-030315CB37A7}" srcOrd="3" destOrd="0" presId="urn:microsoft.com/office/officeart/2005/8/layout/hierarchy2"/>
    <dgm:cxn modelId="{A38EF51C-BC03-45AA-B952-257FD653E9DE}" type="presParOf" srcId="{1BBE5FDF-284B-41EF-AFF0-030315CB37A7}" destId="{8AE153BD-92BF-4FE7-9041-F868C85AF23C}" srcOrd="0" destOrd="0" presId="urn:microsoft.com/office/officeart/2005/8/layout/hierarchy2"/>
    <dgm:cxn modelId="{0A896B90-3D36-4503-9891-14F93322F371}" type="presParOf" srcId="{1BBE5FDF-284B-41EF-AFF0-030315CB37A7}" destId="{DC56FE6A-B7BC-4198-89A6-0976ED77D42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2C43ED-B37A-47D0-BB4D-BC0224B99C13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83577621-EE0C-4062-BE7A-694D1CD4C4B7}">
      <dgm:prSet phldrT="[Text]"/>
      <dgm:spPr>
        <a:solidFill>
          <a:srgbClr val="FFC000"/>
        </a:solidFill>
      </dgm:spPr>
      <dgm:t>
        <a:bodyPr/>
        <a:lstStyle/>
        <a:p>
          <a:r>
            <a:rPr lang="es-AR" dirty="0"/>
            <a:t>Imperfecciones de RF</a:t>
          </a:r>
        </a:p>
      </dgm:t>
    </dgm:pt>
    <dgm:pt modelId="{87EF7265-E55C-4ED8-A3FC-E38EDCC8E69F}" type="parTrans" cxnId="{F04C2462-6598-4809-827D-4C4E131F2194}">
      <dgm:prSet/>
      <dgm:spPr/>
      <dgm:t>
        <a:bodyPr/>
        <a:lstStyle/>
        <a:p>
          <a:endParaRPr lang="es-AR"/>
        </a:p>
      </dgm:t>
    </dgm:pt>
    <dgm:pt modelId="{ACDC21D6-874A-4B0F-B12E-783C701E9D49}" type="sibTrans" cxnId="{F04C2462-6598-4809-827D-4C4E131F2194}">
      <dgm:prSet/>
      <dgm:spPr/>
      <dgm:t>
        <a:bodyPr/>
        <a:lstStyle/>
        <a:p>
          <a:endParaRPr lang="es-AR"/>
        </a:p>
      </dgm:t>
    </dgm:pt>
    <dgm:pt modelId="{FF50EF7F-4793-40D4-A988-DDD8DF2D554E}">
      <dgm:prSet phldrT="[Text]"/>
      <dgm:spPr>
        <a:solidFill>
          <a:srgbClr val="FFC000"/>
        </a:solidFill>
      </dgm:spPr>
      <dgm:t>
        <a:bodyPr/>
        <a:lstStyle/>
        <a:p>
          <a:r>
            <a:rPr lang="es-AR" dirty="0"/>
            <a:t>Ruido de fase oscilador</a:t>
          </a:r>
        </a:p>
      </dgm:t>
    </dgm:pt>
    <dgm:pt modelId="{9123FB08-4135-447D-B140-80CB2A4E2E77}" type="parTrans" cxnId="{20FFF00B-0E3F-4EC6-8BCD-3886FF761C6B}">
      <dgm:prSet/>
      <dgm:spPr/>
      <dgm:t>
        <a:bodyPr/>
        <a:lstStyle/>
        <a:p>
          <a:endParaRPr lang="es-AR"/>
        </a:p>
      </dgm:t>
    </dgm:pt>
    <dgm:pt modelId="{D890E882-B630-452F-B16C-375F641B98B1}" type="sibTrans" cxnId="{20FFF00B-0E3F-4EC6-8BCD-3886FF761C6B}">
      <dgm:prSet/>
      <dgm:spPr/>
      <dgm:t>
        <a:bodyPr/>
        <a:lstStyle/>
        <a:p>
          <a:endParaRPr lang="es-AR"/>
        </a:p>
      </dgm:t>
    </dgm:pt>
    <dgm:pt modelId="{FFAF781B-EC59-4A8F-9CD7-CE4B2FF9E2A8}">
      <dgm:prSet phldrT="[Text]"/>
      <dgm:spPr>
        <a:solidFill>
          <a:srgbClr val="FFC000"/>
        </a:solidFill>
      </dgm:spPr>
      <dgm:t>
        <a:bodyPr/>
        <a:lstStyle/>
        <a:p>
          <a:r>
            <a:rPr lang="es-AR" dirty="0"/>
            <a:t>Amplificador </a:t>
          </a:r>
          <a:r>
            <a:rPr lang="es-AR" dirty="0" err="1"/>
            <a:t>nolineal</a:t>
          </a:r>
          <a:endParaRPr lang="es-AR" dirty="0"/>
        </a:p>
      </dgm:t>
    </dgm:pt>
    <dgm:pt modelId="{73034244-50CE-404C-8479-CB65EDD16228}" type="parTrans" cxnId="{435D123E-0863-42F4-A1A3-4578B8B8D36C}">
      <dgm:prSet/>
      <dgm:spPr/>
      <dgm:t>
        <a:bodyPr/>
        <a:lstStyle/>
        <a:p>
          <a:endParaRPr lang="es-AR"/>
        </a:p>
      </dgm:t>
    </dgm:pt>
    <dgm:pt modelId="{78A1627A-216F-4C9E-873D-7B75C206CEFC}" type="sibTrans" cxnId="{435D123E-0863-42F4-A1A3-4578B8B8D36C}">
      <dgm:prSet/>
      <dgm:spPr/>
      <dgm:t>
        <a:bodyPr/>
        <a:lstStyle/>
        <a:p>
          <a:endParaRPr lang="es-AR"/>
        </a:p>
      </dgm:t>
    </dgm:pt>
    <dgm:pt modelId="{02F3C876-8BF6-460E-B207-A15D7AAA69A9}">
      <dgm:prSet phldrT="[Text]"/>
      <dgm:spPr>
        <a:solidFill>
          <a:srgbClr val="FFC000"/>
        </a:solidFill>
      </dgm:spPr>
      <dgm:t>
        <a:bodyPr/>
        <a:lstStyle/>
        <a:p>
          <a:r>
            <a:rPr lang="es-AR" dirty="0" err="1"/>
            <a:t>Mixer</a:t>
          </a:r>
          <a:r>
            <a:rPr lang="es-AR" dirty="0"/>
            <a:t> IQ desbalances</a:t>
          </a:r>
        </a:p>
      </dgm:t>
    </dgm:pt>
    <dgm:pt modelId="{1C2DAAD0-38E8-4300-82CC-F8247209BACD}" type="parTrans" cxnId="{56B56831-0EBF-4A13-A0F3-EBA2EACF6B1C}">
      <dgm:prSet/>
      <dgm:spPr/>
      <dgm:t>
        <a:bodyPr/>
        <a:lstStyle/>
        <a:p>
          <a:endParaRPr lang="es-AR"/>
        </a:p>
      </dgm:t>
    </dgm:pt>
    <dgm:pt modelId="{BA045BD7-B4CF-4664-80C9-16E1520A086B}" type="sibTrans" cxnId="{56B56831-0EBF-4A13-A0F3-EBA2EACF6B1C}">
      <dgm:prSet/>
      <dgm:spPr/>
      <dgm:t>
        <a:bodyPr/>
        <a:lstStyle/>
        <a:p>
          <a:endParaRPr lang="es-AR"/>
        </a:p>
      </dgm:t>
    </dgm:pt>
    <dgm:pt modelId="{5EE75A37-591D-4362-9A04-62403B1C886F}">
      <dgm:prSet phldrT="[Text]"/>
      <dgm:spPr>
        <a:solidFill>
          <a:srgbClr val="FFC000"/>
        </a:solidFill>
      </dgm:spPr>
      <dgm:t>
        <a:bodyPr/>
        <a:lstStyle/>
        <a:p>
          <a:r>
            <a:rPr lang="es-AR" dirty="0"/>
            <a:t>ADC</a:t>
          </a:r>
        </a:p>
      </dgm:t>
    </dgm:pt>
    <dgm:pt modelId="{37BC2ED4-64A2-4AA2-BD01-CAC155DFFB41}" type="parTrans" cxnId="{32F961E1-BF13-4284-B708-0181099B8FCE}">
      <dgm:prSet/>
      <dgm:spPr/>
      <dgm:t>
        <a:bodyPr/>
        <a:lstStyle/>
        <a:p>
          <a:endParaRPr lang="es-AR"/>
        </a:p>
      </dgm:t>
    </dgm:pt>
    <dgm:pt modelId="{D00C13E1-9A08-48C3-BC8C-AB171E7EDF78}" type="sibTrans" cxnId="{32F961E1-BF13-4284-B708-0181099B8FCE}">
      <dgm:prSet/>
      <dgm:spPr/>
      <dgm:t>
        <a:bodyPr/>
        <a:lstStyle/>
        <a:p>
          <a:endParaRPr lang="es-AR"/>
        </a:p>
      </dgm:t>
    </dgm:pt>
    <dgm:pt modelId="{5C4FF79E-32EE-4763-8974-CF0A7B67B0B5}" type="pres">
      <dgm:prSet presAssocID="{DA2C43ED-B37A-47D0-BB4D-BC0224B99C13}" presName="linearFlow" presStyleCnt="0">
        <dgm:presLayoutVars>
          <dgm:dir/>
          <dgm:resizeHandles val="exact"/>
        </dgm:presLayoutVars>
      </dgm:prSet>
      <dgm:spPr/>
    </dgm:pt>
    <dgm:pt modelId="{AF824197-049D-4BDB-B7C7-1146F21F246B}" type="pres">
      <dgm:prSet presAssocID="{83577621-EE0C-4062-BE7A-694D1CD4C4B7}" presName="node" presStyleLbl="node1" presStyleIdx="0" presStyleCnt="1" custLinFactNeighborX="-3659" custLinFactNeighborY="-14036">
        <dgm:presLayoutVars>
          <dgm:bulletEnabled val="1"/>
        </dgm:presLayoutVars>
      </dgm:prSet>
      <dgm:spPr/>
    </dgm:pt>
  </dgm:ptLst>
  <dgm:cxnLst>
    <dgm:cxn modelId="{20FFF00B-0E3F-4EC6-8BCD-3886FF761C6B}" srcId="{83577621-EE0C-4062-BE7A-694D1CD4C4B7}" destId="{FF50EF7F-4793-40D4-A988-DDD8DF2D554E}" srcOrd="0" destOrd="0" parTransId="{9123FB08-4135-447D-B140-80CB2A4E2E77}" sibTransId="{D890E882-B630-452F-B16C-375F641B98B1}"/>
    <dgm:cxn modelId="{0EE52116-2F63-4589-9336-2745943651E9}" type="presOf" srcId="{FF50EF7F-4793-40D4-A988-DDD8DF2D554E}" destId="{AF824197-049D-4BDB-B7C7-1146F21F246B}" srcOrd="0" destOrd="1" presId="urn:microsoft.com/office/officeart/2005/8/layout/equation1"/>
    <dgm:cxn modelId="{994F6C1B-1F99-4A99-877E-0AE0638E2218}" type="presOf" srcId="{DA2C43ED-B37A-47D0-BB4D-BC0224B99C13}" destId="{5C4FF79E-32EE-4763-8974-CF0A7B67B0B5}" srcOrd="0" destOrd="0" presId="urn:microsoft.com/office/officeart/2005/8/layout/equation1"/>
    <dgm:cxn modelId="{56B56831-0EBF-4A13-A0F3-EBA2EACF6B1C}" srcId="{83577621-EE0C-4062-BE7A-694D1CD4C4B7}" destId="{02F3C876-8BF6-460E-B207-A15D7AAA69A9}" srcOrd="2" destOrd="0" parTransId="{1C2DAAD0-38E8-4300-82CC-F8247209BACD}" sibTransId="{BA045BD7-B4CF-4664-80C9-16E1520A086B}"/>
    <dgm:cxn modelId="{435D123E-0863-42F4-A1A3-4578B8B8D36C}" srcId="{83577621-EE0C-4062-BE7A-694D1CD4C4B7}" destId="{FFAF781B-EC59-4A8F-9CD7-CE4B2FF9E2A8}" srcOrd="1" destOrd="0" parTransId="{73034244-50CE-404C-8479-CB65EDD16228}" sibTransId="{78A1627A-216F-4C9E-873D-7B75C206CEFC}"/>
    <dgm:cxn modelId="{F04C2462-6598-4809-827D-4C4E131F2194}" srcId="{DA2C43ED-B37A-47D0-BB4D-BC0224B99C13}" destId="{83577621-EE0C-4062-BE7A-694D1CD4C4B7}" srcOrd="0" destOrd="0" parTransId="{87EF7265-E55C-4ED8-A3FC-E38EDCC8E69F}" sibTransId="{ACDC21D6-874A-4B0F-B12E-783C701E9D49}"/>
    <dgm:cxn modelId="{A46633B1-6DB5-4898-B8D6-6EEBF6D1A699}" type="presOf" srcId="{5EE75A37-591D-4362-9A04-62403B1C886F}" destId="{AF824197-049D-4BDB-B7C7-1146F21F246B}" srcOrd="0" destOrd="4" presId="urn:microsoft.com/office/officeart/2005/8/layout/equation1"/>
    <dgm:cxn modelId="{A10E4DDA-D0A3-4B51-A472-28815D0623BC}" type="presOf" srcId="{FFAF781B-EC59-4A8F-9CD7-CE4B2FF9E2A8}" destId="{AF824197-049D-4BDB-B7C7-1146F21F246B}" srcOrd="0" destOrd="2" presId="urn:microsoft.com/office/officeart/2005/8/layout/equation1"/>
    <dgm:cxn modelId="{32F961E1-BF13-4284-B708-0181099B8FCE}" srcId="{83577621-EE0C-4062-BE7A-694D1CD4C4B7}" destId="{5EE75A37-591D-4362-9A04-62403B1C886F}" srcOrd="3" destOrd="0" parTransId="{37BC2ED4-64A2-4AA2-BD01-CAC155DFFB41}" sibTransId="{D00C13E1-9A08-48C3-BC8C-AB171E7EDF78}"/>
    <dgm:cxn modelId="{F93754F1-5FCD-45A1-97D0-DD83F3EC20D9}" type="presOf" srcId="{83577621-EE0C-4062-BE7A-694D1CD4C4B7}" destId="{AF824197-049D-4BDB-B7C7-1146F21F246B}" srcOrd="0" destOrd="0" presId="urn:microsoft.com/office/officeart/2005/8/layout/equation1"/>
    <dgm:cxn modelId="{B1D134FB-F51B-4541-8FCE-1A818094A8C1}" type="presOf" srcId="{02F3C876-8BF6-460E-B207-A15D7AAA69A9}" destId="{AF824197-049D-4BDB-B7C7-1146F21F246B}" srcOrd="0" destOrd="3" presId="urn:microsoft.com/office/officeart/2005/8/layout/equation1"/>
    <dgm:cxn modelId="{6A7B19E0-5F45-4688-BB37-9AE27E150499}" type="presParOf" srcId="{5C4FF79E-32EE-4763-8974-CF0A7B67B0B5}" destId="{AF824197-049D-4BDB-B7C7-1146F21F246B}" srcOrd="0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6841B6-F322-4CD8-82A2-2C3F1BE0C3AD}" type="doc">
      <dgm:prSet loTypeId="urn:microsoft.com/office/officeart/2005/8/layout/funnel1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F705D527-AB3C-45C8-A63C-C16D3959EAF4}">
      <dgm:prSet phldrT="[Text]"/>
      <dgm:spPr/>
      <dgm:t>
        <a:bodyPr/>
        <a:lstStyle/>
        <a:p>
          <a:r>
            <a:rPr lang="es-AR" dirty="0"/>
            <a:t>consumo</a:t>
          </a:r>
        </a:p>
      </dgm:t>
    </dgm:pt>
    <dgm:pt modelId="{1E2B094C-6B31-4011-A1C0-F1D8B9E28A17}" type="parTrans" cxnId="{C410D8DC-2421-4D61-AAB8-71FD3AB8C752}">
      <dgm:prSet/>
      <dgm:spPr/>
      <dgm:t>
        <a:bodyPr/>
        <a:lstStyle/>
        <a:p>
          <a:endParaRPr lang="es-AR"/>
        </a:p>
      </dgm:t>
    </dgm:pt>
    <dgm:pt modelId="{97148272-FDD8-4B4C-89AD-51F40628A22A}" type="sibTrans" cxnId="{C410D8DC-2421-4D61-AAB8-71FD3AB8C752}">
      <dgm:prSet/>
      <dgm:spPr/>
      <dgm:t>
        <a:bodyPr/>
        <a:lstStyle/>
        <a:p>
          <a:endParaRPr lang="es-AR"/>
        </a:p>
      </dgm:t>
    </dgm:pt>
    <dgm:pt modelId="{6D49D287-5949-4A47-97B6-F2E24FF9C666}">
      <dgm:prSet phldrT="[Text]"/>
      <dgm:spPr/>
      <dgm:t>
        <a:bodyPr/>
        <a:lstStyle/>
        <a:p>
          <a:r>
            <a:rPr lang="es-AR" dirty="0"/>
            <a:t>Costo</a:t>
          </a:r>
        </a:p>
      </dgm:t>
    </dgm:pt>
    <dgm:pt modelId="{6C38AA59-2A53-4C82-B4BA-0246E5016338}" type="parTrans" cxnId="{36B0512A-D232-4034-AC38-E92C2401CD5E}">
      <dgm:prSet/>
      <dgm:spPr/>
      <dgm:t>
        <a:bodyPr/>
        <a:lstStyle/>
        <a:p>
          <a:endParaRPr lang="es-AR"/>
        </a:p>
      </dgm:t>
    </dgm:pt>
    <dgm:pt modelId="{2D3D6645-56AF-4845-BCDF-1C19AC8942A1}" type="sibTrans" cxnId="{36B0512A-D232-4034-AC38-E92C2401CD5E}">
      <dgm:prSet/>
      <dgm:spPr/>
      <dgm:t>
        <a:bodyPr/>
        <a:lstStyle/>
        <a:p>
          <a:endParaRPr lang="es-AR"/>
        </a:p>
      </dgm:t>
    </dgm:pt>
    <dgm:pt modelId="{94BB007D-4DAC-42E9-8C70-3B0B87E5FB53}">
      <dgm:prSet phldrT="[Text]"/>
      <dgm:spPr/>
      <dgm:t>
        <a:bodyPr/>
        <a:lstStyle/>
        <a:p>
          <a:r>
            <a:rPr lang="es-AR" dirty="0"/>
            <a:t>tamaño</a:t>
          </a:r>
        </a:p>
      </dgm:t>
    </dgm:pt>
    <dgm:pt modelId="{ADB1F56A-C518-4F74-A42A-4F3626CEFAAB}" type="parTrans" cxnId="{0D6E9917-ED52-4B55-8A2E-0CD72C9A70C3}">
      <dgm:prSet/>
      <dgm:spPr/>
      <dgm:t>
        <a:bodyPr/>
        <a:lstStyle/>
        <a:p>
          <a:endParaRPr lang="es-AR"/>
        </a:p>
      </dgm:t>
    </dgm:pt>
    <dgm:pt modelId="{42A55136-D714-4385-96E0-03149810AE8B}" type="sibTrans" cxnId="{0D6E9917-ED52-4B55-8A2E-0CD72C9A70C3}">
      <dgm:prSet/>
      <dgm:spPr/>
      <dgm:t>
        <a:bodyPr/>
        <a:lstStyle/>
        <a:p>
          <a:endParaRPr lang="es-AR"/>
        </a:p>
      </dgm:t>
    </dgm:pt>
    <dgm:pt modelId="{417A8017-7B67-4049-87D8-D7EA075CA8E0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s-AR" sz="1800" dirty="0">
              <a:solidFill>
                <a:schemeClr val="bg1"/>
              </a:solidFill>
            </a:rPr>
            <a:t>Diseño del </a:t>
          </a:r>
          <a:r>
            <a:rPr lang="es-AR" sz="1800" dirty="0" err="1">
              <a:solidFill>
                <a:schemeClr val="bg1"/>
              </a:solidFill>
            </a:rPr>
            <a:t>front-end</a:t>
          </a:r>
          <a:endParaRPr lang="es-AR" sz="2300" dirty="0">
            <a:solidFill>
              <a:schemeClr val="bg1"/>
            </a:solidFill>
          </a:endParaRPr>
        </a:p>
      </dgm:t>
    </dgm:pt>
    <dgm:pt modelId="{132DA80C-7CF5-4449-A7D9-162720A63EDE}" type="parTrans" cxnId="{68582A0A-0A25-4B6C-AC59-0EA03BEA29D7}">
      <dgm:prSet/>
      <dgm:spPr/>
      <dgm:t>
        <a:bodyPr/>
        <a:lstStyle/>
        <a:p>
          <a:endParaRPr lang="es-AR"/>
        </a:p>
      </dgm:t>
    </dgm:pt>
    <dgm:pt modelId="{409C38E9-19E7-4791-8B06-047DBCF5EA08}" type="sibTrans" cxnId="{68582A0A-0A25-4B6C-AC59-0EA03BEA29D7}">
      <dgm:prSet/>
      <dgm:spPr/>
      <dgm:t>
        <a:bodyPr/>
        <a:lstStyle/>
        <a:p>
          <a:endParaRPr lang="es-AR"/>
        </a:p>
      </dgm:t>
    </dgm:pt>
    <dgm:pt modelId="{E5CD93D4-076D-4475-9A85-8A6070781604}" type="pres">
      <dgm:prSet presAssocID="{666841B6-F322-4CD8-82A2-2C3F1BE0C3AD}" presName="Name0" presStyleCnt="0">
        <dgm:presLayoutVars>
          <dgm:chMax val="4"/>
          <dgm:resizeHandles val="exact"/>
        </dgm:presLayoutVars>
      </dgm:prSet>
      <dgm:spPr/>
    </dgm:pt>
    <dgm:pt modelId="{437D085E-FF0F-4DDD-8BA1-0B3C8D8AADCF}" type="pres">
      <dgm:prSet presAssocID="{666841B6-F322-4CD8-82A2-2C3F1BE0C3AD}" presName="ellipse" presStyleLbl="trBgShp" presStyleIdx="0" presStyleCnt="1" custLinFactNeighborX="78232" custLinFactNeighborY="-19736"/>
      <dgm:spPr/>
    </dgm:pt>
    <dgm:pt modelId="{761503A9-58EC-4191-9452-548235B4ACD7}" type="pres">
      <dgm:prSet presAssocID="{666841B6-F322-4CD8-82A2-2C3F1BE0C3AD}" presName="arrow1" presStyleLbl="fgShp" presStyleIdx="0" presStyleCnt="1"/>
      <dgm:spPr/>
    </dgm:pt>
    <dgm:pt modelId="{B563F4DD-E2B4-46AE-8E8C-2830D28B7EDF}" type="pres">
      <dgm:prSet presAssocID="{666841B6-F322-4CD8-82A2-2C3F1BE0C3AD}" presName="rectangle" presStyleLbl="revTx" presStyleIdx="0" presStyleCnt="1" custScaleX="81877" custScaleY="73477">
        <dgm:presLayoutVars>
          <dgm:bulletEnabled val="1"/>
        </dgm:presLayoutVars>
      </dgm:prSet>
      <dgm:spPr/>
    </dgm:pt>
    <dgm:pt modelId="{73996500-3852-4145-AD7A-55FEDAD55B31}" type="pres">
      <dgm:prSet presAssocID="{6D49D287-5949-4A47-97B6-F2E24FF9C666}" presName="item1" presStyleLbl="node1" presStyleIdx="0" presStyleCnt="3">
        <dgm:presLayoutVars>
          <dgm:bulletEnabled val="1"/>
        </dgm:presLayoutVars>
      </dgm:prSet>
      <dgm:spPr/>
    </dgm:pt>
    <dgm:pt modelId="{DBB25598-6AAC-44B9-AFE7-2A6BE58D65CF}" type="pres">
      <dgm:prSet presAssocID="{94BB007D-4DAC-42E9-8C70-3B0B87E5FB53}" presName="item2" presStyleLbl="node1" presStyleIdx="1" presStyleCnt="3">
        <dgm:presLayoutVars>
          <dgm:bulletEnabled val="1"/>
        </dgm:presLayoutVars>
      </dgm:prSet>
      <dgm:spPr/>
    </dgm:pt>
    <dgm:pt modelId="{6AB191C8-8F9F-46BA-9B31-DBE49DF77C48}" type="pres">
      <dgm:prSet presAssocID="{417A8017-7B67-4049-87D8-D7EA075CA8E0}" presName="item3" presStyleLbl="node1" presStyleIdx="2" presStyleCnt="3">
        <dgm:presLayoutVars>
          <dgm:bulletEnabled val="1"/>
        </dgm:presLayoutVars>
      </dgm:prSet>
      <dgm:spPr/>
    </dgm:pt>
    <dgm:pt modelId="{E0F019BC-1FF4-4B12-9A34-E8B84B4876B5}" type="pres">
      <dgm:prSet presAssocID="{666841B6-F322-4CD8-82A2-2C3F1BE0C3AD}" presName="funnel" presStyleLbl="trAlignAcc1" presStyleIdx="0" presStyleCnt="1" custLinFactNeighborX="2686" custLinFactNeighborY="1972"/>
      <dgm:spPr/>
    </dgm:pt>
  </dgm:ptLst>
  <dgm:cxnLst>
    <dgm:cxn modelId="{68582A0A-0A25-4B6C-AC59-0EA03BEA29D7}" srcId="{666841B6-F322-4CD8-82A2-2C3F1BE0C3AD}" destId="{417A8017-7B67-4049-87D8-D7EA075CA8E0}" srcOrd="3" destOrd="0" parTransId="{132DA80C-7CF5-4449-A7D9-162720A63EDE}" sibTransId="{409C38E9-19E7-4791-8B06-047DBCF5EA08}"/>
    <dgm:cxn modelId="{0D6E9917-ED52-4B55-8A2E-0CD72C9A70C3}" srcId="{666841B6-F322-4CD8-82A2-2C3F1BE0C3AD}" destId="{94BB007D-4DAC-42E9-8C70-3B0B87E5FB53}" srcOrd="2" destOrd="0" parTransId="{ADB1F56A-C518-4F74-A42A-4F3626CEFAAB}" sibTransId="{42A55136-D714-4385-96E0-03149810AE8B}"/>
    <dgm:cxn modelId="{36B0512A-D232-4034-AC38-E92C2401CD5E}" srcId="{666841B6-F322-4CD8-82A2-2C3F1BE0C3AD}" destId="{6D49D287-5949-4A47-97B6-F2E24FF9C666}" srcOrd="1" destOrd="0" parTransId="{6C38AA59-2A53-4C82-B4BA-0246E5016338}" sibTransId="{2D3D6645-56AF-4845-BCDF-1C19AC8942A1}"/>
    <dgm:cxn modelId="{DDF9222B-FBC9-4D0F-915A-A537183296ED}" type="presOf" srcId="{94BB007D-4DAC-42E9-8C70-3B0B87E5FB53}" destId="{73996500-3852-4145-AD7A-55FEDAD55B31}" srcOrd="0" destOrd="0" presId="urn:microsoft.com/office/officeart/2005/8/layout/funnel1"/>
    <dgm:cxn modelId="{6660E832-DD59-44BA-832A-F55B1DB0B3F7}" type="presOf" srcId="{6D49D287-5949-4A47-97B6-F2E24FF9C666}" destId="{DBB25598-6AAC-44B9-AFE7-2A6BE58D65CF}" srcOrd="0" destOrd="0" presId="urn:microsoft.com/office/officeart/2005/8/layout/funnel1"/>
    <dgm:cxn modelId="{07E23E34-F500-470E-B768-15855BB70400}" type="presOf" srcId="{417A8017-7B67-4049-87D8-D7EA075CA8E0}" destId="{B563F4DD-E2B4-46AE-8E8C-2830D28B7EDF}" srcOrd="0" destOrd="0" presId="urn:microsoft.com/office/officeart/2005/8/layout/funnel1"/>
    <dgm:cxn modelId="{BC0C4A77-5118-47A8-880A-5C11E65330A6}" type="presOf" srcId="{F705D527-AB3C-45C8-A63C-C16D3959EAF4}" destId="{6AB191C8-8F9F-46BA-9B31-DBE49DF77C48}" srcOrd="0" destOrd="0" presId="urn:microsoft.com/office/officeart/2005/8/layout/funnel1"/>
    <dgm:cxn modelId="{F763C1D6-3645-4D39-B7B6-1BC15313B557}" type="presOf" srcId="{666841B6-F322-4CD8-82A2-2C3F1BE0C3AD}" destId="{E5CD93D4-076D-4475-9A85-8A6070781604}" srcOrd="0" destOrd="0" presId="urn:microsoft.com/office/officeart/2005/8/layout/funnel1"/>
    <dgm:cxn modelId="{C410D8DC-2421-4D61-AAB8-71FD3AB8C752}" srcId="{666841B6-F322-4CD8-82A2-2C3F1BE0C3AD}" destId="{F705D527-AB3C-45C8-A63C-C16D3959EAF4}" srcOrd="0" destOrd="0" parTransId="{1E2B094C-6B31-4011-A1C0-F1D8B9E28A17}" sibTransId="{97148272-FDD8-4B4C-89AD-51F40628A22A}"/>
    <dgm:cxn modelId="{F873D7E6-CBC6-4DE6-AB19-D509B71212DA}" type="presParOf" srcId="{E5CD93D4-076D-4475-9A85-8A6070781604}" destId="{437D085E-FF0F-4DDD-8BA1-0B3C8D8AADCF}" srcOrd="0" destOrd="0" presId="urn:microsoft.com/office/officeart/2005/8/layout/funnel1"/>
    <dgm:cxn modelId="{0BE44AEE-A27E-4853-AEB3-38BAFA46EA92}" type="presParOf" srcId="{E5CD93D4-076D-4475-9A85-8A6070781604}" destId="{761503A9-58EC-4191-9452-548235B4ACD7}" srcOrd="1" destOrd="0" presId="urn:microsoft.com/office/officeart/2005/8/layout/funnel1"/>
    <dgm:cxn modelId="{6EFE58CF-BB3A-40D3-BC0A-8E2575572241}" type="presParOf" srcId="{E5CD93D4-076D-4475-9A85-8A6070781604}" destId="{B563F4DD-E2B4-46AE-8E8C-2830D28B7EDF}" srcOrd="2" destOrd="0" presId="urn:microsoft.com/office/officeart/2005/8/layout/funnel1"/>
    <dgm:cxn modelId="{72045911-819A-48E7-9591-9D20F64F3D10}" type="presParOf" srcId="{E5CD93D4-076D-4475-9A85-8A6070781604}" destId="{73996500-3852-4145-AD7A-55FEDAD55B31}" srcOrd="3" destOrd="0" presId="urn:microsoft.com/office/officeart/2005/8/layout/funnel1"/>
    <dgm:cxn modelId="{0D008BE8-CC1A-4FE7-8F25-B5BEF6CAE663}" type="presParOf" srcId="{E5CD93D4-076D-4475-9A85-8A6070781604}" destId="{DBB25598-6AAC-44B9-AFE7-2A6BE58D65CF}" srcOrd="4" destOrd="0" presId="urn:microsoft.com/office/officeart/2005/8/layout/funnel1"/>
    <dgm:cxn modelId="{1B165D10-C3EC-4DFC-A053-72606DED1CDE}" type="presParOf" srcId="{E5CD93D4-076D-4475-9A85-8A6070781604}" destId="{6AB191C8-8F9F-46BA-9B31-DBE49DF77C48}" srcOrd="5" destOrd="0" presId="urn:microsoft.com/office/officeart/2005/8/layout/funnel1"/>
    <dgm:cxn modelId="{702C25E8-6D4D-45AF-BAFC-84F5A500C34A}" type="presParOf" srcId="{E5CD93D4-076D-4475-9A85-8A6070781604}" destId="{E0F019BC-1FF4-4B12-9A34-E8B84B4876B5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8FF46A-C3EB-4E71-8886-C93E0BCE7837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71107C72-68FD-420B-9099-3E5B9254D19E}">
      <dgm:prSet phldrT="[Text]"/>
      <dgm:spPr>
        <a:solidFill>
          <a:srgbClr val="7030A0"/>
        </a:solidFill>
      </dgm:spPr>
      <dgm:t>
        <a:bodyPr/>
        <a:lstStyle/>
        <a:p>
          <a:r>
            <a:rPr lang="es-AR" dirty="0"/>
            <a:t> 5G avanzada. 6G desafíos</a:t>
          </a:r>
        </a:p>
      </dgm:t>
    </dgm:pt>
    <dgm:pt modelId="{6FE8C495-E3DC-4C0E-9CFF-BE793518C1E6}" type="parTrans" cxnId="{2A15E26B-A5D4-4E48-B196-3A413DB3412D}">
      <dgm:prSet/>
      <dgm:spPr/>
      <dgm:t>
        <a:bodyPr/>
        <a:lstStyle/>
        <a:p>
          <a:endParaRPr lang="es-AR"/>
        </a:p>
      </dgm:t>
    </dgm:pt>
    <dgm:pt modelId="{1706F5E4-E21C-46AA-A4E4-7690745CF857}" type="sibTrans" cxnId="{2A15E26B-A5D4-4E48-B196-3A413DB3412D}">
      <dgm:prSet/>
      <dgm:spPr/>
      <dgm:t>
        <a:bodyPr/>
        <a:lstStyle/>
        <a:p>
          <a:endParaRPr lang="es-AR"/>
        </a:p>
      </dgm:t>
    </dgm:pt>
    <dgm:pt modelId="{5096A762-8910-473D-BE41-FDB3AE283879}">
      <dgm:prSet phldrT="[Text]"/>
      <dgm:spPr/>
      <dgm:t>
        <a:bodyPr/>
        <a:lstStyle/>
        <a:p>
          <a:r>
            <a:rPr lang="es-AR" dirty="0"/>
            <a:t>Frecuencias &gt; 6GHz</a:t>
          </a:r>
        </a:p>
      </dgm:t>
    </dgm:pt>
    <dgm:pt modelId="{B5310F2F-2CBC-417B-A664-1441DF0D24AB}" type="parTrans" cxnId="{8111DA35-A58F-4580-97D4-F3E944449CEF}">
      <dgm:prSet/>
      <dgm:spPr/>
      <dgm:t>
        <a:bodyPr/>
        <a:lstStyle/>
        <a:p>
          <a:endParaRPr lang="es-AR"/>
        </a:p>
      </dgm:t>
    </dgm:pt>
    <dgm:pt modelId="{EB44D820-2F60-44BA-82A6-586FA44EB065}" type="sibTrans" cxnId="{8111DA35-A58F-4580-97D4-F3E944449CEF}">
      <dgm:prSet/>
      <dgm:spPr/>
      <dgm:t>
        <a:bodyPr/>
        <a:lstStyle/>
        <a:p>
          <a:endParaRPr lang="es-AR"/>
        </a:p>
      </dgm:t>
    </dgm:pt>
    <dgm:pt modelId="{CDF4F46D-3C8E-431F-B6CC-5E3B436EBFFC}">
      <dgm:prSet phldrT="[Text]"/>
      <dgm:spPr/>
      <dgm:t>
        <a:bodyPr/>
        <a:lstStyle/>
        <a:p>
          <a:r>
            <a:rPr lang="es-AR" dirty="0"/>
            <a:t>Flexibilidad: desde </a:t>
          </a:r>
          <a:r>
            <a:rPr lang="es-AR" dirty="0" err="1"/>
            <a:t>IoT</a:t>
          </a:r>
          <a:r>
            <a:rPr lang="es-AR" dirty="0"/>
            <a:t> hasta </a:t>
          </a:r>
          <a:r>
            <a:rPr lang="es-AR" dirty="0" err="1"/>
            <a:t>GBs</a:t>
          </a:r>
          <a:endParaRPr lang="es-AR" dirty="0"/>
        </a:p>
      </dgm:t>
    </dgm:pt>
    <dgm:pt modelId="{2A334B9C-1EC4-46B6-9EF4-E1C8D6D804D8}" type="parTrans" cxnId="{9B83F1AC-A4E8-4C42-AF9D-CD4026F45B08}">
      <dgm:prSet/>
      <dgm:spPr/>
      <dgm:t>
        <a:bodyPr/>
        <a:lstStyle/>
        <a:p>
          <a:endParaRPr lang="es-AR"/>
        </a:p>
      </dgm:t>
    </dgm:pt>
    <dgm:pt modelId="{A3FA0ABE-83F3-4EF4-A169-9B9CDF639853}" type="sibTrans" cxnId="{9B83F1AC-A4E8-4C42-AF9D-CD4026F45B08}">
      <dgm:prSet/>
      <dgm:spPr/>
      <dgm:t>
        <a:bodyPr/>
        <a:lstStyle/>
        <a:p>
          <a:endParaRPr lang="es-AR"/>
        </a:p>
      </dgm:t>
    </dgm:pt>
    <dgm:pt modelId="{9C4F95DD-A30B-4AAD-8992-8786B9E0EA0E}">
      <dgm:prSet phldrT="[Text]"/>
      <dgm:spPr/>
      <dgm:t>
        <a:bodyPr/>
        <a:lstStyle/>
        <a:p>
          <a:r>
            <a:rPr lang="es-AR" dirty="0"/>
            <a:t>Eficiencia Energética</a:t>
          </a:r>
        </a:p>
      </dgm:t>
    </dgm:pt>
    <dgm:pt modelId="{5C375AEE-CC4E-4EB6-AFF8-AC4CFE5658F3}" type="parTrans" cxnId="{E957AB15-0E0C-40FE-A0E0-E030CC8CC696}">
      <dgm:prSet/>
      <dgm:spPr/>
      <dgm:t>
        <a:bodyPr/>
        <a:lstStyle/>
        <a:p>
          <a:endParaRPr lang="es-AR"/>
        </a:p>
      </dgm:t>
    </dgm:pt>
    <dgm:pt modelId="{31E2E1E0-2F01-4879-AE30-1D950BA4A0F7}" type="sibTrans" cxnId="{E957AB15-0E0C-40FE-A0E0-E030CC8CC696}">
      <dgm:prSet/>
      <dgm:spPr/>
      <dgm:t>
        <a:bodyPr/>
        <a:lstStyle/>
        <a:p>
          <a:endParaRPr lang="es-AR"/>
        </a:p>
      </dgm:t>
    </dgm:pt>
    <dgm:pt modelId="{9769F4B3-B7CC-4CD4-86C4-0E1446634E9A}">
      <dgm:prSet phldrT="[Text]"/>
      <dgm:spPr/>
      <dgm:t>
        <a:bodyPr/>
        <a:lstStyle/>
        <a:p>
          <a:r>
            <a:rPr lang="es-AR" dirty="0"/>
            <a:t>Reducida latencia</a:t>
          </a:r>
        </a:p>
      </dgm:t>
    </dgm:pt>
    <dgm:pt modelId="{2E1B7A9E-1063-4C7F-9B27-85360EE719E4}" type="parTrans" cxnId="{356DB95C-26B1-4609-BC14-DB86C1EDF5D6}">
      <dgm:prSet/>
      <dgm:spPr/>
      <dgm:t>
        <a:bodyPr/>
        <a:lstStyle/>
        <a:p>
          <a:endParaRPr lang="es-AR"/>
        </a:p>
      </dgm:t>
    </dgm:pt>
    <dgm:pt modelId="{EB46B0D9-A570-4927-ACC5-B756BEFEFEA7}" type="sibTrans" cxnId="{356DB95C-26B1-4609-BC14-DB86C1EDF5D6}">
      <dgm:prSet/>
      <dgm:spPr/>
      <dgm:t>
        <a:bodyPr/>
        <a:lstStyle/>
        <a:p>
          <a:endParaRPr lang="es-AR"/>
        </a:p>
      </dgm:t>
    </dgm:pt>
    <dgm:pt modelId="{1145BE4E-7405-4082-BDB8-A21BBFB49753}">
      <dgm:prSet phldrT="[Text]"/>
      <dgm:spPr/>
      <dgm:t>
        <a:bodyPr/>
        <a:lstStyle/>
        <a:p>
          <a:r>
            <a:rPr lang="es-AR" dirty="0"/>
            <a:t>Massive MIMO</a:t>
          </a:r>
        </a:p>
      </dgm:t>
    </dgm:pt>
    <dgm:pt modelId="{4D97A974-A149-4460-8E5F-373FA03B2C80}" type="parTrans" cxnId="{AD7C6834-C948-4DF6-BD70-E602145B8D56}">
      <dgm:prSet/>
      <dgm:spPr/>
      <dgm:t>
        <a:bodyPr/>
        <a:lstStyle/>
        <a:p>
          <a:endParaRPr lang="es-AR"/>
        </a:p>
      </dgm:t>
    </dgm:pt>
    <dgm:pt modelId="{DC169851-0823-4BB8-B0AA-7253DA7A330E}" type="sibTrans" cxnId="{AD7C6834-C948-4DF6-BD70-E602145B8D56}">
      <dgm:prSet/>
      <dgm:spPr/>
      <dgm:t>
        <a:bodyPr/>
        <a:lstStyle/>
        <a:p>
          <a:endParaRPr lang="es-AR"/>
        </a:p>
      </dgm:t>
    </dgm:pt>
    <dgm:pt modelId="{2B217921-EE17-4E66-A0AA-360744C31BFF}">
      <dgm:prSet phldrT="[Text]"/>
      <dgm:spPr/>
      <dgm:t>
        <a:bodyPr/>
        <a:lstStyle/>
        <a:p>
          <a:r>
            <a:rPr lang="es-AR" dirty="0"/>
            <a:t>Alta movilidad</a:t>
          </a:r>
        </a:p>
      </dgm:t>
    </dgm:pt>
    <dgm:pt modelId="{9C67DD22-0BCC-4381-9E34-0DC713296587}" type="parTrans" cxnId="{538BA7D0-A29E-4A7E-A626-C8D93F63FE62}">
      <dgm:prSet/>
      <dgm:spPr/>
      <dgm:t>
        <a:bodyPr/>
        <a:lstStyle/>
        <a:p>
          <a:endParaRPr lang="es-AR"/>
        </a:p>
      </dgm:t>
    </dgm:pt>
    <dgm:pt modelId="{D3110FBB-D1AA-4AB1-B916-21D535C62C1C}" type="sibTrans" cxnId="{538BA7D0-A29E-4A7E-A626-C8D93F63FE62}">
      <dgm:prSet/>
      <dgm:spPr/>
      <dgm:t>
        <a:bodyPr/>
        <a:lstStyle/>
        <a:p>
          <a:endParaRPr lang="es-AR"/>
        </a:p>
      </dgm:t>
    </dgm:pt>
    <dgm:pt modelId="{AAB17171-58B6-4F69-95D9-51B24B13BF6D}" type="pres">
      <dgm:prSet presAssocID="{028FF46A-C3EB-4E71-8886-C93E0BCE7837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4744AB-D66E-44E5-8AD7-C7DD0A7AADDB}" type="pres">
      <dgm:prSet presAssocID="{71107C72-68FD-420B-9099-3E5B9254D19E}" presName="Parent" presStyleLbl="node0" presStyleIdx="0" presStyleCnt="1" custLinFactNeighborX="2354">
        <dgm:presLayoutVars>
          <dgm:chMax val="6"/>
          <dgm:chPref val="6"/>
        </dgm:presLayoutVars>
      </dgm:prSet>
      <dgm:spPr/>
    </dgm:pt>
    <dgm:pt modelId="{E9C1BE3B-0438-424A-85AF-8752B935E6D5}" type="pres">
      <dgm:prSet presAssocID="{5096A762-8910-473D-BE41-FDB3AE283879}" presName="Accent1" presStyleCnt="0"/>
      <dgm:spPr/>
    </dgm:pt>
    <dgm:pt modelId="{FB583A8C-6FBD-4553-93BB-2F8C0B0C7C62}" type="pres">
      <dgm:prSet presAssocID="{5096A762-8910-473D-BE41-FDB3AE283879}" presName="Accent" presStyleLbl="bgShp" presStyleIdx="0" presStyleCnt="6"/>
      <dgm:spPr/>
    </dgm:pt>
    <dgm:pt modelId="{EC64A3BD-D370-43FE-A68F-47C36969FF00}" type="pres">
      <dgm:prSet presAssocID="{5096A762-8910-473D-BE41-FDB3AE283879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521A046B-585F-402F-BF1A-311C6D77398B}" type="pres">
      <dgm:prSet presAssocID="{CDF4F46D-3C8E-431F-B6CC-5E3B436EBFFC}" presName="Accent2" presStyleCnt="0"/>
      <dgm:spPr/>
    </dgm:pt>
    <dgm:pt modelId="{E8857973-9F58-4B65-8B95-2C384C7A7F61}" type="pres">
      <dgm:prSet presAssocID="{CDF4F46D-3C8E-431F-B6CC-5E3B436EBFFC}" presName="Accent" presStyleLbl="bgShp" presStyleIdx="1" presStyleCnt="6"/>
      <dgm:spPr/>
    </dgm:pt>
    <dgm:pt modelId="{E31879DD-A620-49D4-B6A3-FC4C23A99E14}" type="pres">
      <dgm:prSet presAssocID="{CDF4F46D-3C8E-431F-B6CC-5E3B436EBFFC}" presName="Child2" presStyleLbl="node1" presStyleIdx="1" presStyleCnt="6" custLinFactNeighborX="-6246" custLinFactNeighborY="-664">
        <dgm:presLayoutVars>
          <dgm:chMax val="0"/>
          <dgm:chPref val="0"/>
          <dgm:bulletEnabled val="1"/>
        </dgm:presLayoutVars>
      </dgm:prSet>
      <dgm:spPr/>
    </dgm:pt>
    <dgm:pt modelId="{5EFD8B3C-7514-4894-B134-0A9CB86EF82D}" type="pres">
      <dgm:prSet presAssocID="{9C4F95DD-A30B-4AAD-8992-8786B9E0EA0E}" presName="Accent3" presStyleCnt="0"/>
      <dgm:spPr/>
    </dgm:pt>
    <dgm:pt modelId="{C67A3628-BA55-4EA0-BF3C-762A2DFBF30C}" type="pres">
      <dgm:prSet presAssocID="{9C4F95DD-A30B-4AAD-8992-8786B9E0EA0E}" presName="Accent" presStyleLbl="bgShp" presStyleIdx="2" presStyleCnt="6"/>
      <dgm:spPr/>
    </dgm:pt>
    <dgm:pt modelId="{45D23E08-4F80-46D0-AF9D-A691EB15CACB}" type="pres">
      <dgm:prSet presAssocID="{9C4F95DD-A30B-4AAD-8992-8786B9E0EA0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0FED2A2-37CB-41F2-9C5E-DA9C2856323B}" type="pres">
      <dgm:prSet presAssocID="{9769F4B3-B7CC-4CD4-86C4-0E1446634E9A}" presName="Accent4" presStyleCnt="0"/>
      <dgm:spPr/>
    </dgm:pt>
    <dgm:pt modelId="{09CD87A0-7F30-4ABE-BA2C-4AB405F0E4FF}" type="pres">
      <dgm:prSet presAssocID="{9769F4B3-B7CC-4CD4-86C4-0E1446634E9A}" presName="Accent" presStyleLbl="bgShp" presStyleIdx="3" presStyleCnt="6"/>
      <dgm:spPr/>
    </dgm:pt>
    <dgm:pt modelId="{67C5C53B-35ED-4B8E-B573-DE862D5E41FB}" type="pres">
      <dgm:prSet presAssocID="{9769F4B3-B7CC-4CD4-86C4-0E1446634E9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E30BD47-E382-49E0-A538-DDD95FABCF28}" type="pres">
      <dgm:prSet presAssocID="{1145BE4E-7405-4082-BDB8-A21BBFB49753}" presName="Accent5" presStyleCnt="0"/>
      <dgm:spPr/>
    </dgm:pt>
    <dgm:pt modelId="{E1CA0D7E-9A0D-4000-9AC6-95B94B134D9C}" type="pres">
      <dgm:prSet presAssocID="{1145BE4E-7405-4082-BDB8-A21BBFB49753}" presName="Accent" presStyleLbl="bgShp" presStyleIdx="4" presStyleCnt="6"/>
      <dgm:spPr/>
    </dgm:pt>
    <dgm:pt modelId="{EA04456B-E2C6-4321-AB67-45271369EFFA}" type="pres">
      <dgm:prSet presAssocID="{1145BE4E-7405-4082-BDB8-A21BBFB49753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067942F6-208E-4CD8-8CAC-8CDDA19CB0FA}" type="pres">
      <dgm:prSet presAssocID="{2B217921-EE17-4E66-A0AA-360744C31BFF}" presName="Accent6" presStyleCnt="0"/>
      <dgm:spPr/>
    </dgm:pt>
    <dgm:pt modelId="{78ACC725-3894-4CE6-BE99-5A67C74E80F6}" type="pres">
      <dgm:prSet presAssocID="{2B217921-EE17-4E66-A0AA-360744C31BFF}" presName="Accent" presStyleLbl="bgShp" presStyleIdx="5" presStyleCnt="6"/>
      <dgm:spPr/>
    </dgm:pt>
    <dgm:pt modelId="{2024AFBA-4C63-41EC-80C9-4BAE63CE68A4}" type="pres">
      <dgm:prSet presAssocID="{2B217921-EE17-4E66-A0AA-360744C31BF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957AB15-0E0C-40FE-A0E0-E030CC8CC696}" srcId="{71107C72-68FD-420B-9099-3E5B9254D19E}" destId="{9C4F95DD-A30B-4AAD-8992-8786B9E0EA0E}" srcOrd="2" destOrd="0" parTransId="{5C375AEE-CC4E-4EB6-AFF8-AC4CFE5658F3}" sibTransId="{31E2E1E0-2F01-4879-AE30-1D950BA4A0F7}"/>
    <dgm:cxn modelId="{F6643D19-F02C-454F-A6FD-33686431A3C0}" type="presOf" srcId="{71107C72-68FD-420B-9099-3E5B9254D19E}" destId="{914744AB-D66E-44E5-8AD7-C7DD0A7AADDB}" srcOrd="0" destOrd="0" presId="urn:microsoft.com/office/officeart/2011/layout/HexagonRadial"/>
    <dgm:cxn modelId="{967A381E-ECD4-4F52-BAF3-D7ABC36D94C8}" type="presOf" srcId="{1145BE4E-7405-4082-BDB8-A21BBFB49753}" destId="{EA04456B-E2C6-4321-AB67-45271369EFFA}" srcOrd="0" destOrd="0" presId="urn:microsoft.com/office/officeart/2011/layout/HexagonRadial"/>
    <dgm:cxn modelId="{AD7C6834-C948-4DF6-BD70-E602145B8D56}" srcId="{71107C72-68FD-420B-9099-3E5B9254D19E}" destId="{1145BE4E-7405-4082-BDB8-A21BBFB49753}" srcOrd="4" destOrd="0" parTransId="{4D97A974-A149-4460-8E5F-373FA03B2C80}" sibTransId="{DC169851-0823-4BB8-B0AA-7253DA7A330E}"/>
    <dgm:cxn modelId="{8111DA35-A58F-4580-97D4-F3E944449CEF}" srcId="{71107C72-68FD-420B-9099-3E5B9254D19E}" destId="{5096A762-8910-473D-BE41-FDB3AE283879}" srcOrd="0" destOrd="0" parTransId="{B5310F2F-2CBC-417B-A664-1441DF0D24AB}" sibTransId="{EB44D820-2F60-44BA-82A6-586FA44EB065}"/>
    <dgm:cxn modelId="{356DB95C-26B1-4609-BC14-DB86C1EDF5D6}" srcId="{71107C72-68FD-420B-9099-3E5B9254D19E}" destId="{9769F4B3-B7CC-4CD4-86C4-0E1446634E9A}" srcOrd="3" destOrd="0" parTransId="{2E1B7A9E-1063-4C7F-9B27-85360EE719E4}" sibTransId="{EB46B0D9-A570-4927-ACC5-B756BEFEFEA7}"/>
    <dgm:cxn modelId="{2A15E26B-A5D4-4E48-B196-3A413DB3412D}" srcId="{028FF46A-C3EB-4E71-8886-C93E0BCE7837}" destId="{71107C72-68FD-420B-9099-3E5B9254D19E}" srcOrd="0" destOrd="0" parTransId="{6FE8C495-E3DC-4C0E-9CFF-BE793518C1E6}" sibTransId="{1706F5E4-E21C-46AA-A4E4-7690745CF857}"/>
    <dgm:cxn modelId="{EC592753-C6CE-40F1-8591-EB5EE2E71C6D}" type="presOf" srcId="{2B217921-EE17-4E66-A0AA-360744C31BFF}" destId="{2024AFBA-4C63-41EC-80C9-4BAE63CE68A4}" srcOrd="0" destOrd="0" presId="urn:microsoft.com/office/officeart/2011/layout/HexagonRadial"/>
    <dgm:cxn modelId="{F1278978-099C-4825-B461-74D42A4A5463}" type="presOf" srcId="{5096A762-8910-473D-BE41-FDB3AE283879}" destId="{EC64A3BD-D370-43FE-A68F-47C36969FF00}" srcOrd="0" destOrd="0" presId="urn:microsoft.com/office/officeart/2011/layout/HexagonRadial"/>
    <dgm:cxn modelId="{6705B259-E995-4FD8-99CD-7FB0FB773682}" type="presOf" srcId="{028FF46A-C3EB-4E71-8886-C93E0BCE7837}" destId="{AAB17171-58B6-4F69-95D9-51B24B13BF6D}" srcOrd="0" destOrd="0" presId="urn:microsoft.com/office/officeart/2011/layout/HexagonRadial"/>
    <dgm:cxn modelId="{D338238F-7A18-496B-8AA5-18AB04000C09}" type="presOf" srcId="{CDF4F46D-3C8E-431F-B6CC-5E3B436EBFFC}" destId="{E31879DD-A620-49D4-B6A3-FC4C23A99E14}" srcOrd="0" destOrd="0" presId="urn:microsoft.com/office/officeart/2011/layout/HexagonRadial"/>
    <dgm:cxn modelId="{9B83F1AC-A4E8-4C42-AF9D-CD4026F45B08}" srcId="{71107C72-68FD-420B-9099-3E5B9254D19E}" destId="{CDF4F46D-3C8E-431F-B6CC-5E3B436EBFFC}" srcOrd="1" destOrd="0" parTransId="{2A334B9C-1EC4-46B6-9EF4-E1C8D6D804D8}" sibTransId="{A3FA0ABE-83F3-4EF4-A169-9B9CDF639853}"/>
    <dgm:cxn modelId="{2E6EE3AE-6FFF-4275-8088-E98A2381C8FB}" type="presOf" srcId="{9769F4B3-B7CC-4CD4-86C4-0E1446634E9A}" destId="{67C5C53B-35ED-4B8E-B573-DE862D5E41FB}" srcOrd="0" destOrd="0" presId="urn:microsoft.com/office/officeart/2011/layout/HexagonRadial"/>
    <dgm:cxn modelId="{21132CB4-71AE-453E-AA75-D7621F32DA37}" type="presOf" srcId="{9C4F95DD-A30B-4AAD-8992-8786B9E0EA0E}" destId="{45D23E08-4F80-46D0-AF9D-A691EB15CACB}" srcOrd="0" destOrd="0" presId="urn:microsoft.com/office/officeart/2011/layout/HexagonRadial"/>
    <dgm:cxn modelId="{538BA7D0-A29E-4A7E-A626-C8D93F63FE62}" srcId="{71107C72-68FD-420B-9099-3E5B9254D19E}" destId="{2B217921-EE17-4E66-A0AA-360744C31BFF}" srcOrd="5" destOrd="0" parTransId="{9C67DD22-0BCC-4381-9E34-0DC713296587}" sibTransId="{D3110FBB-D1AA-4AB1-B916-21D535C62C1C}"/>
    <dgm:cxn modelId="{D6A98EA0-A0F6-4DF1-9612-6F0BEFAC71DA}" type="presParOf" srcId="{AAB17171-58B6-4F69-95D9-51B24B13BF6D}" destId="{914744AB-D66E-44E5-8AD7-C7DD0A7AADDB}" srcOrd="0" destOrd="0" presId="urn:microsoft.com/office/officeart/2011/layout/HexagonRadial"/>
    <dgm:cxn modelId="{50BD228E-A527-4D53-A196-8B88975C77C6}" type="presParOf" srcId="{AAB17171-58B6-4F69-95D9-51B24B13BF6D}" destId="{E9C1BE3B-0438-424A-85AF-8752B935E6D5}" srcOrd="1" destOrd="0" presId="urn:microsoft.com/office/officeart/2011/layout/HexagonRadial"/>
    <dgm:cxn modelId="{C2305BC1-E4F7-4C68-B323-260B0C2010AF}" type="presParOf" srcId="{E9C1BE3B-0438-424A-85AF-8752B935E6D5}" destId="{FB583A8C-6FBD-4553-93BB-2F8C0B0C7C62}" srcOrd="0" destOrd="0" presId="urn:microsoft.com/office/officeart/2011/layout/HexagonRadial"/>
    <dgm:cxn modelId="{7A4BE17B-4D66-4BE0-8BA7-6E2200B69681}" type="presParOf" srcId="{AAB17171-58B6-4F69-95D9-51B24B13BF6D}" destId="{EC64A3BD-D370-43FE-A68F-47C36969FF00}" srcOrd="2" destOrd="0" presId="urn:microsoft.com/office/officeart/2011/layout/HexagonRadial"/>
    <dgm:cxn modelId="{1D127DD5-8096-4BA5-AF9D-5713A5AE8747}" type="presParOf" srcId="{AAB17171-58B6-4F69-95D9-51B24B13BF6D}" destId="{521A046B-585F-402F-BF1A-311C6D77398B}" srcOrd="3" destOrd="0" presId="urn:microsoft.com/office/officeart/2011/layout/HexagonRadial"/>
    <dgm:cxn modelId="{624BF3BC-D893-4BC2-9F38-C25A18A57A8B}" type="presParOf" srcId="{521A046B-585F-402F-BF1A-311C6D77398B}" destId="{E8857973-9F58-4B65-8B95-2C384C7A7F61}" srcOrd="0" destOrd="0" presId="urn:microsoft.com/office/officeart/2011/layout/HexagonRadial"/>
    <dgm:cxn modelId="{66281248-3518-487E-9761-A0D39D7C5822}" type="presParOf" srcId="{AAB17171-58B6-4F69-95D9-51B24B13BF6D}" destId="{E31879DD-A620-49D4-B6A3-FC4C23A99E14}" srcOrd="4" destOrd="0" presId="urn:microsoft.com/office/officeart/2011/layout/HexagonRadial"/>
    <dgm:cxn modelId="{70247DF7-993A-4C4C-8BD1-B73970765C9E}" type="presParOf" srcId="{AAB17171-58B6-4F69-95D9-51B24B13BF6D}" destId="{5EFD8B3C-7514-4894-B134-0A9CB86EF82D}" srcOrd="5" destOrd="0" presId="urn:microsoft.com/office/officeart/2011/layout/HexagonRadial"/>
    <dgm:cxn modelId="{80367837-5AB1-4063-8D03-C1A39ED5F998}" type="presParOf" srcId="{5EFD8B3C-7514-4894-B134-0A9CB86EF82D}" destId="{C67A3628-BA55-4EA0-BF3C-762A2DFBF30C}" srcOrd="0" destOrd="0" presId="urn:microsoft.com/office/officeart/2011/layout/HexagonRadial"/>
    <dgm:cxn modelId="{32D84904-54A5-414C-AC9E-3F9BC819F38E}" type="presParOf" srcId="{AAB17171-58B6-4F69-95D9-51B24B13BF6D}" destId="{45D23E08-4F80-46D0-AF9D-A691EB15CACB}" srcOrd="6" destOrd="0" presId="urn:microsoft.com/office/officeart/2011/layout/HexagonRadial"/>
    <dgm:cxn modelId="{3A7EF480-575C-4A27-80BE-CD8DFDAC654B}" type="presParOf" srcId="{AAB17171-58B6-4F69-95D9-51B24B13BF6D}" destId="{00FED2A2-37CB-41F2-9C5E-DA9C2856323B}" srcOrd="7" destOrd="0" presId="urn:microsoft.com/office/officeart/2011/layout/HexagonRadial"/>
    <dgm:cxn modelId="{5480A385-B571-4347-9D45-9E7BF5045595}" type="presParOf" srcId="{00FED2A2-37CB-41F2-9C5E-DA9C2856323B}" destId="{09CD87A0-7F30-4ABE-BA2C-4AB405F0E4FF}" srcOrd="0" destOrd="0" presId="urn:microsoft.com/office/officeart/2011/layout/HexagonRadial"/>
    <dgm:cxn modelId="{0B286189-B998-42F2-9B77-A276025619E0}" type="presParOf" srcId="{AAB17171-58B6-4F69-95D9-51B24B13BF6D}" destId="{67C5C53B-35ED-4B8E-B573-DE862D5E41FB}" srcOrd="8" destOrd="0" presId="urn:microsoft.com/office/officeart/2011/layout/HexagonRadial"/>
    <dgm:cxn modelId="{0D5C2E4F-6DE1-4533-8276-6600446E1F21}" type="presParOf" srcId="{AAB17171-58B6-4F69-95D9-51B24B13BF6D}" destId="{8E30BD47-E382-49E0-A538-DDD95FABCF28}" srcOrd="9" destOrd="0" presId="urn:microsoft.com/office/officeart/2011/layout/HexagonRadial"/>
    <dgm:cxn modelId="{A65F0442-D7B2-4AC8-A812-464297CBE071}" type="presParOf" srcId="{8E30BD47-E382-49E0-A538-DDD95FABCF28}" destId="{E1CA0D7E-9A0D-4000-9AC6-95B94B134D9C}" srcOrd="0" destOrd="0" presId="urn:microsoft.com/office/officeart/2011/layout/HexagonRadial"/>
    <dgm:cxn modelId="{82A9907E-900B-4AA7-95A7-559E8D598912}" type="presParOf" srcId="{AAB17171-58B6-4F69-95D9-51B24B13BF6D}" destId="{EA04456B-E2C6-4321-AB67-45271369EFFA}" srcOrd="10" destOrd="0" presId="urn:microsoft.com/office/officeart/2011/layout/HexagonRadial"/>
    <dgm:cxn modelId="{F9D844DF-AD8D-4FDC-840C-F724F4E2ABDD}" type="presParOf" srcId="{AAB17171-58B6-4F69-95D9-51B24B13BF6D}" destId="{067942F6-208E-4CD8-8CAC-8CDDA19CB0FA}" srcOrd="11" destOrd="0" presId="urn:microsoft.com/office/officeart/2011/layout/HexagonRadial"/>
    <dgm:cxn modelId="{B97CCBD0-8176-4A35-8937-E0A7A66FF997}" type="presParOf" srcId="{067942F6-208E-4CD8-8CAC-8CDDA19CB0FA}" destId="{78ACC725-3894-4CE6-BE99-5A67C74E80F6}" srcOrd="0" destOrd="0" presId="urn:microsoft.com/office/officeart/2011/layout/HexagonRadial"/>
    <dgm:cxn modelId="{CEED9D79-C818-46DD-B9EA-262F89488167}" type="presParOf" srcId="{AAB17171-58B6-4F69-95D9-51B24B13BF6D}" destId="{2024AFBA-4C63-41EC-80C9-4BAE63CE68A4}" srcOrd="12" destOrd="0" presId="urn:microsoft.com/office/officeart/2011/layout/HexagonRadial"/>
  </dgm:cxnLst>
  <dgm:bg>
    <a:solidFill>
      <a:srgbClr val="92D050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39C59F-54EB-4202-8B73-ED8BFCD20963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LPWAN</a:t>
          </a:r>
        </a:p>
      </dsp:txBody>
      <dsp:txXfrm>
        <a:off x="25068" y="1654637"/>
        <a:ext cx="1556412" cy="754725"/>
      </dsp:txXfrm>
    </dsp:sp>
    <dsp:sp modelId="{07E0B323-B177-4480-94C8-1E061691D532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1542952"/>
        <a:ext cx="56153" cy="56153"/>
      </dsp:txXfrm>
    </dsp:sp>
    <dsp:sp modelId="{C5DAC321-66D0-435B-827C-EA20CB356184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Bandas</a:t>
          </a:r>
          <a:r>
            <a:rPr lang="en-US" sz="2400" kern="1200" dirty="0"/>
            <a:t> </a:t>
          </a:r>
          <a:r>
            <a:rPr lang="en-US" sz="2400" kern="1200" dirty="0" err="1"/>
            <a:t>licenciadas</a:t>
          </a:r>
          <a:endParaRPr lang="en-US" sz="2400" kern="1200" dirty="0"/>
        </a:p>
      </dsp:txBody>
      <dsp:txXfrm>
        <a:off x="2269793" y="732696"/>
        <a:ext cx="1556412" cy="754725"/>
      </dsp:txXfrm>
    </dsp:sp>
    <dsp:sp modelId="{9FB2EE3A-547E-4E82-AD24-20195902E8AF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859828"/>
        <a:ext cx="39491" cy="39491"/>
      </dsp:txXfrm>
    </dsp:sp>
    <dsp:sp modelId="{E6F8889C-8805-4EBE-AD75-46E80951C7D3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NB-IOT</a:t>
          </a:r>
        </a:p>
      </dsp:txBody>
      <dsp:txXfrm>
        <a:off x="4514518" y="271726"/>
        <a:ext cx="1556412" cy="754725"/>
      </dsp:txXfrm>
    </dsp:sp>
    <dsp:sp modelId="{9FD3CB3F-9D65-4207-986A-830E4EE1DC2B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1320798"/>
        <a:ext cx="39491" cy="39491"/>
      </dsp:txXfrm>
    </dsp:sp>
    <dsp:sp modelId="{4B8D31B2-CCF3-4F12-AF89-3E9C5DF21914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LTE-M</a:t>
          </a:r>
        </a:p>
      </dsp:txBody>
      <dsp:txXfrm>
        <a:off x="4514518" y="1193666"/>
        <a:ext cx="1556412" cy="754725"/>
      </dsp:txXfrm>
    </dsp:sp>
    <dsp:sp modelId="{B7AAD53B-141C-439C-B86F-756BF03BF27C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7560" y="2464893"/>
        <a:ext cx="56153" cy="56153"/>
      </dsp:txXfrm>
    </dsp:sp>
    <dsp:sp modelId="{E080B4DB-7C2B-4FBB-A648-E8A0B211978C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Banda no-</a:t>
          </a:r>
          <a:r>
            <a:rPr lang="en-US" sz="2400" kern="1200" dirty="0" err="1"/>
            <a:t>licenciadas</a:t>
          </a:r>
          <a:endParaRPr lang="en-US" sz="2400" kern="1200" dirty="0"/>
        </a:p>
      </dsp:txBody>
      <dsp:txXfrm>
        <a:off x="2269793" y="2576577"/>
        <a:ext cx="1556412" cy="754725"/>
      </dsp:txXfrm>
    </dsp:sp>
    <dsp:sp modelId="{78506588-B970-4DED-947D-EB227481C66C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2703709"/>
        <a:ext cx="39491" cy="39491"/>
      </dsp:txXfrm>
    </dsp:sp>
    <dsp:sp modelId="{0D1473E1-BF8D-4468-85CD-2FC2A1FDE934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LoRA</a:t>
          </a:r>
          <a:endParaRPr lang="en-US" sz="2400" kern="1200" dirty="0"/>
        </a:p>
      </dsp:txBody>
      <dsp:txXfrm>
        <a:off x="4514518" y="2115607"/>
        <a:ext cx="1556412" cy="754725"/>
      </dsp:txXfrm>
    </dsp:sp>
    <dsp:sp modelId="{D5545A70-E8C7-4EF6-8EAE-EB08C02E2DDE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50616" y="3164680"/>
        <a:ext cx="39491" cy="39491"/>
      </dsp:txXfrm>
    </dsp:sp>
    <dsp:sp modelId="{8AE153BD-92BF-4FE7-9041-F868C85AF23C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SIGFOX</a:t>
          </a:r>
        </a:p>
      </dsp:txBody>
      <dsp:txXfrm>
        <a:off x="4514518" y="3037548"/>
        <a:ext cx="1556412" cy="7547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824197-049D-4BDB-B7C7-1146F21F246B}">
      <dsp:nvSpPr>
        <dsp:cNvPr id="0" name=""/>
        <dsp:cNvSpPr/>
      </dsp:nvSpPr>
      <dsp:spPr>
        <a:xfrm>
          <a:off x="42250" y="0"/>
          <a:ext cx="2686080" cy="2686080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/>
            <a:t>Imperfecciones de RF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/>
            <a:t>Ruido de fase oscilador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/>
            <a:t>Amplificador </a:t>
          </a:r>
          <a:r>
            <a:rPr lang="es-AR" sz="1400" kern="1200" dirty="0" err="1"/>
            <a:t>nolineal</a:t>
          </a:r>
          <a:endParaRPr lang="es-A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 err="1"/>
            <a:t>Mixer</a:t>
          </a:r>
          <a:r>
            <a:rPr lang="es-AR" sz="1400" kern="1200" dirty="0"/>
            <a:t> IQ desbalances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1400" kern="1200" dirty="0"/>
            <a:t>ADC</a:t>
          </a:r>
        </a:p>
      </dsp:txBody>
      <dsp:txXfrm>
        <a:off x="435617" y="393367"/>
        <a:ext cx="1899346" cy="18993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D085E-FF0F-4DDD-8BA1-0B3C8D8AADCF}">
      <dsp:nvSpPr>
        <dsp:cNvPr id="0" name=""/>
        <dsp:cNvSpPr/>
      </dsp:nvSpPr>
      <dsp:spPr>
        <a:xfrm>
          <a:off x="2819400" y="0"/>
          <a:ext cx="3276600" cy="113792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503A9-58EC-4191-9452-548235B4ACD7}">
      <dsp:nvSpPr>
        <dsp:cNvPr id="0" name=""/>
        <dsp:cNvSpPr/>
      </dsp:nvSpPr>
      <dsp:spPr>
        <a:xfrm>
          <a:off x="2730500" y="3002006"/>
          <a:ext cx="635000" cy="4064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63F4DD-E2B4-46AE-8E8C-2830D28B7EDF}">
      <dsp:nvSpPr>
        <dsp:cNvPr id="0" name=""/>
        <dsp:cNvSpPr/>
      </dsp:nvSpPr>
      <dsp:spPr>
        <a:xfrm>
          <a:off x="1800194" y="3428178"/>
          <a:ext cx="2495610" cy="559894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800" kern="1200" dirty="0">
              <a:solidFill>
                <a:schemeClr val="bg1"/>
              </a:solidFill>
            </a:rPr>
            <a:t>Diseño del </a:t>
          </a:r>
          <a:r>
            <a:rPr lang="es-AR" sz="1800" kern="1200" dirty="0" err="1">
              <a:solidFill>
                <a:schemeClr val="bg1"/>
              </a:solidFill>
            </a:rPr>
            <a:t>front-end</a:t>
          </a:r>
          <a:endParaRPr lang="es-AR" sz="2300" kern="1200" dirty="0">
            <a:solidFill>
              <a:schemeClr val="bg1"/>
            </a:solidFill>
          </a:endParaRPr>
        </a:p>
      </dsp:txBody>
      <dsp:txXfrm>
        <a:off x="1800194" y="3428178"/>
        <a:ext cx="2495610" cy="559894"/>
      </dsp:txXfrm>
    </dsp:sp>
    <dsp:sp modelId="{73996500-3852-4145-AD7A-55FEDAD55B31}">
      <dsp:nvSpPr>
        <dsp:cNvPr id="0" name=""/>
        <dsp:cNvSpPr/>
      </dsp:nvSpPr>
      <dsp:spPr>
        <a:xfrm>
          <a:off x="2595880" y="1441430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tamaño</a:t>
          </a:r>
        </a:p>
      </dsp:txBody>
      <dsp:txXfrm>
        <a:off x="2763268" y="1608818"/>
        <a:ext cx="808224" cy="808224"/>
      </dsp:txXfrm>
    </dsp:sp>
    <dsp:sp modelId="{DBB25598-6AAC-44B9-AFE7-2A6BE58D65CF}">
      <dsp:nvSpPr>
        <dsp:cNvPr id="0" name=""/>
        <dsp:cNvSpPr/>
      </dsp:nvSpPr>
      <dsp:spPr>
        <a:xfrm>
          <a:off x="1778000" y="583926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Costo</a:t>
          </a:r>
        </a:p>
      </dsp:txBody>
      <dsp:txXfrm>
        <a:off x="1945388" y="751314"/>
        <a:ext cx="808224" cy="808224"/>
      </dsp:txXfrm>
    </dsp:sp>
    <dsp:sp modelId="{6AB191C8-8F9F-46BA-9B31-DBE49DF77C48}">
      <dsp:nvSpPr>
        <dsp:cNvPr id="0" name=""/>
        <dsp:cNvSpPr/>
      </dsp:nvSpPr>
      <dsp:spPr>
        <a:xfrm>
          <a:off x="2946400" y="307574"/>
          <a:ext cx="1143000" cy="114300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400" kern="1200" dirty="0"/>
            <a:t>consumo</a:t>
          </a:r>
        </a:p>
      </dsp:txBody>
      <dsp:txXfrm>
        <a:off x="3113788" y="474962"/>
        <a:ext cx="808224" cy="808224"/>
      </dsp:txXfrm>
    </dsp:sp>
    <dsp:sp modelId="{E0F019BC-1FF4-4B12-9A34-E8B84B4876B5}">
      <dsp:nvSpPr>
        <dsp:cNvPr id="0" name=""/>
        <dsp:cNvSpPr/>
      </dsp:nvSpPr>
      <dsp:spPr>
        <a:xfrm>
          <a:off x="1365514" y="132025"/>
          <a:ext cx="3556000" cy="28448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3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4744AB-D66E-44E5-8AD7-C7DD0A7AADDB}">
      <dsp:nvSpPr>
        <dsp:cNvPr id="0" name=""/>
        <dsp:cNvSpPr/>
      </dsp:nvSpPr>
      <dsp:spPr>
        <a:xfrm>
          <a:off x="2592281" y="1606431"/>
          <a:ext cx="2041844" cy="1766278"/>
        </a:xfrm>
        <a:prstGeom prst="hexagon">
          <a:avLst>
            <a:gd name="adj" fmla="val 28570"/>
            <a:gd name="vf" fmla="val 115470"/>
          </a:avLst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 5G avanzada. 6G desafíos</a:t>
          </a:r>
        </a:p>
      </dsp:txBody>
      <dsp:txXfrm>
        <a:off x="2930643" y="1899128"/>
        <a:ext cx="1365120" cy="1180884"/>
      </dsp:txXfrm>
    </dsp:sp>
    <dsp:sp modelId="{E8857973-9F58-4B65-8B95-2C384C7A7F61}">
      <dsp:nvSpPr>
        <dsp:cNvPr id="0" name=""/>
        <dsp:cNvSpPr/>
      </dsp:nvSpPr>
      <dsp:spPr>
        <a:xfrm>
          <a:off x="3822803" y="761386"/>
          <a:ext cx="770381" cy="66378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64A3BD-D370-43FE-A68F-47C36969FF00}">
      <dsp:nvSpPr>
        <dsp:cNvPr id="0" name=""/>
        <dsp:cNvSpPr/>
      </dsp:nvSpPr>
      <dsp:spPr>
        <a:xfrm>
          <a:off x="2732299" y="0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Frecuencias &gt; 6GHz</a:t>
          </a:r>
        </a:p>
      </dsp:txBody>
      <dsp:txXfrm>
        <a:off x="3009597" y="239895"/>
        <a:ext cx="1118681" cy="967791"/>
      </dsp:txXfrm>
    </dsp:sp>
    <dsp:sp modelId="{C67A3628-BA55-4EA0-BF3C-762A2DFBF30C}">
      <dsp:nvSpPr>
        <dsp:cNvPr id="0" name=""/>
        <dsp:cNvSpPr/>
      </dsp:nvSpPr>
      <dsp:spPr>
        <a:xfrm>
          <a:off x="4721898" y="2002313"/>
          <a:ext cx="770381" cy="66378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1879DD-A620-49D4-B6A3-FC4C23A99E14}">
      <dsp:nvSpPr>
        <dsp:cNvPr id="0" name=""/>
        <dsp:cNvSpPr/>
      </dsp:nvSpPr>
      <dsp:spPr>
        <a:xfrm>
          <a:off x="4162376" y="880747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Flexibilidad: desde </a:t>
          </a:r>
          <a:r>
            <a:rPr lang="es-AR" sz="1500" kern="1200" dirty="0" err="1"/>
            <a:t>IoT</a:t>
          </a:r>
          <a:r>
            <a:rPr lang="es-AR" sz="1500" kern="1200" dirty="0"/>
            <a:t> hasta </a:t>
          </a:r>
          <a:r>
            <a:rPr lang="es-AR" sz="1500" kern="1200" dirty="0" err="1"/>
            <a:t>GBs</a:t>
          </a:r>
          <a:endParaRPr lang="es-AR" sz="1500" kern="1200" dirty="0"/>
        </a:p>
      </dsp:txBody>
      <dsp:txXfrm>
        <a:off x="4439674" y="1120642"/>
        <a:ext cx="1118681" cy="967791"/>
      </dsp:txXfrm>
    </dsp:sp>
    <dsp:sp modelId="{09CD87A0-7F30-4ABE-BA2C-4AB405F0E4FF}">
      <dsp:nvSpPr>
        <dsp:cNvPr id="0" name=""/>
        <dsp:cNvSpPr/>
      </dsp:nvSpPr>
      <dsp:spPr>
        <a:xfrm>
          <a:off x="4097329" y="3403085"/>
          <a:ext cx="770381" cy="66378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D23E08-4F80-46D0-AF9D-A691EB15CACB}">
      <dsp:nvSpPr>
        <dsp:cNvPr id="0" name=""/>
        <dsp:cNvSpPr/>
      </dsp:nvSpPr>
      <dsp:spPr>
        <a:xfrm>
          <a:off x="4266889" y="2640703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Eficiencia Energética</a:t>
          </a:r>
        </a:p>
      </dsp:txBody>
      <dsp:txXfrm>
        <a:off x="4544187" y="2880598"/>
        <a:ext cx="1118681" cy="967791"/>
      </dsp:txXfrm>
    </dsp:sp>
    <dsp:sp modelId="{E1CA0D7E-9A0D-4000-9AC6-95B94B134D9C}">
      <dsp:nvSpPr>
        <dsp:cNvPr id="0" name=""/>
        <dsp:cNvSpPr/>
      </dsp:nvSpPr>
      <dsp:spPr>
        <a:xfrm>
          <a:off x="2548015" y="3548491"/>
          <a:ext cx="770381" cy="66378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5C53B-35ED-4B8E-B573-DE862D5E41FB}">
      <dsp:nvSpPr>
        <dsp:cNvPr id="0" name=""/>
        <dsp:cNvSpPr/>
      </dsp:nvSpPr>
      <dsp:spPr>
        <a:xfrm>
          <a:off x="2732299" y="3532058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Reducida latencia</a:t>
          </a:r>
        </a:p>
      </dsp:txBody>
      <dsp:txXfrm>
        <a:off x="3009597" y="3771953"/>
        <a:ext cx="1118681" cy="967791"/>
      </dsp:txXfrm>
    </dsp:sp>
    <dsp:sp modelId="{78ACC725-3894-4CE6-BE99-5A67C74E80F6}">
      <dsp:nvSpPr>
        <dsp:cNvPr id="0" name=""/>
        <dsp:cNvSpPr/>
      </dsp:nvSpPr>
      <dsp:spPr>
        <a:xfrm>
          <a:off x="1634196" y="2308063"/>
          <a:ext cx="770381" cy="663786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04456B-E2C6-4321-AB67-45271369EFFA}">
      <dsp:nvSpPr>
        <dsp:cNvPr id="0" name=""/>
        <dsp:cNvSpPr/>
      </dsp:nvSpPr>
      <dsp:spPr>
        <a:xfrm>
          <a:off x="1190585" y="2641699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Massive MIMO</a:t>
          </a:r>
        </a:p>
      </dsp:txBody>
      <dsp:txXfrm>
        <a:off x="1467883" y="2881594"/>
        <a:ext cx="1118681" cy="967791"/>
      </dsp:txXfrm>
    </dsp:sp>
    <dsp:sp modelId="{2024AFBA-4C63-41EC-80C9-4BAE63CE68A4}">
      <dsp:nvSpPr>
        <dsp:cNvPr id="0" name=""/>
        <dsp:cNvSpPr/>
      </dsp:nvSpPr>
      <dsp:spPr>
        <a:xfrm>
          <a:off x="1190585" y="888367"/>
          <a:ext cx="1673277" cy="1447581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500" kern="1200" dirty="0"/>
            <a:t>Alta movilidad</a:t>
          </a:r>
        </a:p>
      </dsp:txBody>
      <dsp:txXfrm>
        <a:off x="1467883" y="1128262"/>
        <a:ext cx="1118681" cy="967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/>
              <a:t>Haga clic para modificar el estilo de texto del patrón</a:t>
            </a:r>
          </a:p>
          <a:p>
            <a:pPr lvl="1"/>
            <a:r>
              <a:rPr lang="es-ES_tradnl" noProof="0"/>
              <a:t>Segundo nivel</a:t>
            </a:r>
          </a:p>
          <a:p>
            <a:pPr lvl="2"/>
            <a:r>
              <a:rPr lang="es-ES_tradnl" noProof="0"/>
              <a:t>Tercer nivel</a:t>
            </a:r>
          </a:p>
          <a:p>
            <a:pPr lvl="3"/>
            <a:r>
              <a:rPr lang="es-ES_tradnl" noProof="0"/>
              <a:t>Cuarto nivel</a:t>
            </a:r>
          </a:p>
          <a:p>
            <a:pPr lvl="4"/>
            <a:r>
              <a:rPr lang="es-ES_tradnl" noProof="0"/>
              <a:t>Quinto nivel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5FE18DC-8091-4912-8B95-DA14B81FC3B7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4129965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 altLang="es-AR">
              <a:latin typeface="Arial" panose="020B0604020202020204" pitchFamily="34" charset="0"/>
            </a:endParaRP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BABC64-0C85-457D-9DC0-4340BF0B4748}" type="slidenum">
              <a:rPr lang="es-ES_tradnl" altLang="es-AR" smtClean="0"/>
              <a:pPr/>
              <a:t>1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17861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AR" altLang="es-AR">
              <a:latin typeface="Arial" panose="020B0604020202020204" pitchFamily="34" charset="0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FECCA05-FEDC-4CF2-A7EF-8A69AC536B4E}" type="slidenum">
              <a:rPr lang="es-AR" altLang="es-AR" smtClean="0"/>
              <a:pPr/>
              <a:t>26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74386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905000" y="1219200"/>
            <a:ext cx="0" cy="2057400"/>
          </a:xfrm>
          <a:prstGeom prst="line">
            <a:avLst/>
          </a:prstGeom>
          <a:noFill/>
          <a:ln w="349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163513" y="2103438"/>
            <a:ext cx="347662" cy="347662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39775" y="2105025"/>
            <a:ext cx="349250" cy="347663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1317625" y="2105025"/>
            <a:ext cx="347663" cy="347663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0" y="1371600"/>
            <a:ext cx="6477000" cy="1752600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_tradnl"/>
              <a:t>Haga clic para cambiar el estilo de título	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086600" y="6248400"/>
            <a:ext cx="152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810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209800" y="6248400"/>
            <a:ext cx="1219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7A6A3-0B91-4DFE-B040-37F4D88CAABC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673790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291D5-CEA3-4A17-A6CE-F730157089CD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84154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90500"/>
            <a:ext cx="1752600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190500"/>
            <a:ext cx="5105400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AA7B7C-1F1E-4888-9CE5-EAA220213571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308572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59C0D-1663-445E-AB23-D9C0A122B401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4076489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90500"/>
            <a:ext cx="7010400" cy="1527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C6B1E-E385-4B57-ADEC-CFC3DD5D311C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07626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C773B-A1AE-4198-8201-EFD56246D7BC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148168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C352D3-117D-4B7C-88D2-DEF90F2CFCB5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290056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905000"/>
            <a:ext cx="3429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AFD45F-2DCC-45D6-818B-C1F8B82316D5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22900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DED89-5AF0-4416-8AC1-D618D9378FA1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77384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20773-5442-46ED-8A4A-55731FE717CA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36288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AD7392-8262-4AC1-BFDB-17333EAF4094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415140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08F2B8-A127-45D1-93C2-5E5C66F1065F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434738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A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FCF468-E722-458F-BAFF-3CF5130EA5B6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</p:spTree>
    <p:extLst>
      <p:ext uri="{BB962C8B-B14F-4D97-AF65-F5344CB8AC3E}">
        <p14:creationId xmlns:p14="http://schemas.microsoft.com/office/powerpoint/2010/main" val="3795680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90500"/>
            <a:ext cx="7010400" cy="152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0" y="1905000"/>
            <a:ext cx="7010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AR"/>
              <a:t>Haga clic para modificar el estilo de texto del patrón</a:t>
            </a:r>
          </a:p>
          <a:p>
            <a:pPr lvl="1"/>
            <a:r>
              <a:rPr lang="es-ES_tradnl" altLang="es-AR"/>
              <a:t>Segundo nivel</a:t>
            </a:r>
          </a:p>
          <a:p>
            <a:pPr lvl="2"/>
            <a:r>
              <a:rPr lang="es-ES_tradnl" altLang="es-AR"/>
              <a:t>Tercer nivel</a:t>
            </a:r>
          </a:p>
          <a:p>
            <a:pPr lvl="3"/>
            <a:r>
              <a:rPr lang="es-ES_tradnl" altLang="es-AR"/>
              <a:t>Cuarto nivel</a:t>
            </a:r>
          </a:p>
          <a:p>
            <a:pPr lvl="4"/>
            <a:r>
              <a:rPr lang="es-ES_tradnl" altLang="es-AR"/>
              <a:t>Quinto nivel</a:t>
            </a:r>
          </a:p>
        </p:txBody>
      </p:sp>
      <p:sp>
        <p:nvSpPr>
          <p:cNvPr id="522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629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</a:defRPr>
            </a:lvl1pPr>
          </a:lstStyle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524000" y="624840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F7FC4DA7-BD4F-4865-AF74-9692F642AB90}" type="slidenum">
              <a:rPr lang="es-ES_tradnl" altLang="es-AR"/>
              <a:pPr>
                <a:defRPr/>
              </a:pPr>
              <a:t>‹Nº›</a:t>
            </a:fld>
            <a:endParaRPr lang="es-ES_tradnl" altLang="es-AR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 flipV="1">
            <a:off x="1371600" y="304800"/>
            <a:ext cx="0" cy="129540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032" name="Oval 8"/>
          <p:cNvSpPr>
            <a:spLocks noChangeArrowheads="1"/>
          </p:cNvSpPr>
          <p:nvPr/>
        </p:nvSpPr>
        <p:spPr bwMode="auto">
          <a:xfrm>
            <a:off x="152400" y="838200"/>
            <a:ext cx="228600" cy="228600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  <p:sp>
        <p:nvSpPr>
          <p:cNvPr id="1033" name="Oval 9"/>
          <p:cNvSpPr>
            <a:spLocks noChangeArrowheads="1"/>
          </p:cNvSpPr>
          <p:nvPr/>
        </p:nvSpPr>
        <p:spPr bwMode="auto">
          <a:xfrm>
            <a:off x="539750" y="838200"/>
            <a:ext cx="228600" cy="228600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  <p:sp>
        <p:nvSpPr>
          <p:cNvPr id="1034" name="Oval 10"/>
          <p:cNvSpPr>
            <a:spLocks noChangeArrowheads="1"/>
          </p:cNvSpPr>
          <p:nvPr/>
        </p:nvSpPr>
        <p:spPr bwMode="auto">
          <a:xfrm>
            <a:off x="927100" y="838200"/>
            <a:ext cx="228600" cy="2286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s-AR" altLang="es-AR" sz="240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0000"/>
        <a:buFont typeface="Wingdings" panose="05000000000000000000" pitchFamily="2" charset="2"/>
        <a:buChar char="¢"/>
        <a:defRPr sz="30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l"/>
        <a:defRPr sz="2800">
          <a:solidFill>
            <a:schemeClr val="tx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2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PWA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63.emf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0" Type="http://schemas.openxmlformats.org/officeDocument/2006/relationships/diagramData" Target="../diagrams/data3.xml"/><Relationship Id="rId4" Type="http://schemas.openxmlformats.org/officeDocument/2006/relationships/image" Target="../media/image64.emf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kia.com/blog/heres-our-first-real-glimpse-at-5g-advanced/" TargetMode="Externa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5"/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000" b="1">
                <a:solidFill>
                  <a:schemeClr val="tx1"/>
                </a:solidFill>
              </a:rPr>
              <a:t>Sistemas de comunicaciones inalámbricas – DIEC - UNS</a:t>
            </a:r>
            <a:endParaRPr lang="es-ES_tradnl" altLang="es-AR" sz="1000">
              <a:solidFill>
                <a:schemeClr val="tx1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s-AR" altLang="es-AR" sz="4000" b="1"/>
              <a:t>Sistemas de comunicaciones inalámbricas</a:t>
            </a:r>
            <a:endParaRPr lang="es-ES_tradnl" altLang="es-AR" sz="4000"/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AR" altLang="es-AR" sz="2100"/>
              <a:t>Curso de posgrado</a:t>
            </a:r>
          </a:p>
          <a:p>
            <a:pPr eaLnBrk="1" hangingPunct="1">
              <a:lnSpc>
                <a:spcPct val="90000"/>
              </a:lnSpc>
            </a:pPr>
            <a:endParaRPr lang="es-AR" altLang="es-AR" sz="2100"/>
          </a:p>
          <a:p>
            <a:pPr eaLnBrk="1" hangingPunct="1">
              <a:lnSpc>
                <a:spcPct val="90000"/>
              </a:lnSpc>
            </a:pPr>
            <a:r>
              <a:rPr lang="es-AR" altLang="es-AR" sz="1700"/>
              <a:t>Fernando Gregorio</a:t>
            </a:r>
          </a:p>
        </p:txBody>
      </p:sp>
      <p:pic>
        <p:nvPicPr>
          <p:cNvPr id="410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549275"/>
            <a:ext cx="1266825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644900"/>
            <a:ext cx="74136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919816"/>
            <a:ext cx="1600617" cy="14715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97" y="242161"/>
            <a:ext cx="7994848" cy="6434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0800000">
            <a:off x="10045" y="1564053"/>
            <a:ext cx="1169551" cy="446867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UN EJEMPLO :</a:t>
            </a:r>
          </a:p>
          <a:p>
            <a:r>
              <a:rPr lang="es-AR" sz="3200" dirty="0">
                <a:solidFill>
                  <a:srgbClr val="FF0000"/>
                </a:solidFill>
              </a:rPr>
              <a:t>Cuidado de la salud</a:t>
            </a:r>
          </a:p>
        </p:txBody>
      </p:sp>
    </p:spTree>
    <p:extLst>
      <p:ext uri="{BB962C8B-B14F-4D97-AF65-F5344CB8AC3E}">
        <p14:creationId xmlns:p14="http://schemas.microsoft.com/office/powerpoint/2010/main" val="97454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919816"/>
            <a:ext cx="1600617" cy="1471585"/>
          </a:xfrm>
        </p:spPr>
      </p:pic>
      <p:sp>
        <p:nvSpPr>
          <p:cNvPr id="7" name="TextBox 6"/>
          <p:cNvSpPr txBox="1"/>
          <p:nvPr/>
        </p:nvSpPr>
        <p:spPr>
          <a:xfrm rot="10800000">
            <a:off x="10045" y="1564053"/>
            <a:ext cx="1169551" cy="446867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UN EJEMPLO :</a:t>
            </a:r>
          </a:p>
          <a:p>
            <a:r>
              <a:rPr lang="es-AR" sz="3200" dirty="0">
                <a:solidFill>
                  <a:srgbClr val="FF0000"/>
                </a:solidFill>
              </a:rPr>
              <a:t>Cuidado de la salud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305" y="79119"/>
            <a:ext cx="6704771" cy="67788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2891" y="562635"/>
            <a:ext cx="615553" cy="5811847"/>
          </a:xfrm>
          <a:prstGeom prst="rect">
            <a:avLst/>
          </a:prstGeom>
          <a:solidFill>
            <a:srgbClr val="92D050"/>
          </a:solidFill>
        </p:spPr>
        <p:txBody>
          <a:bodyPr vert="vert270" wrap="none" rtlCol="0">
            <a:spAutoFit/>
          </a:bodyPr>
          <a:lstStyle/>
          <a:p>
            <a:r>
              <a:rPr lang="es-AR" sz="2800" dirty="0" err="1"/>
              <a:t>Body</a:t>
            </a:r>
            <a:r>
              <a:rPr lang="es-AR" sz="2800" dirty="0"/>
              <a:t> </a:t>
            </a:r>
            <a:r>
              <a:rPr lang="es-AR" sz="2800" dirty="0" err="1"/>
              <a:t>area</a:t>
            </a:r>
            <a:r>
              <a:rPr lang="es-AR" sz="2800" dirty="0"/>
              <a:t> </a:t>
            </a:r>
            <a:r>
              <a:rPr lang="es-AR" sz="2800" dirty="0" err="1"/>
              <a:t>network</a:t>
            </a:r>
            <a:r>
              <a:rPr lang="es-AR" sz="2800" dirty="0"/>
              <a:t>: Requerimientos</a:t>
            </a:r>
          </a:p>
        </p:txBody>
      </p:sp>
    </p:spTree>
    <p:extLst>
      <p:ext uri="{BB962C8B-B14F-4D97-AF65-F5344CB8AC3E}">
        <p14:creationId xmlns:p14="http://schemas.microsoft.com/office/powerpoint/2010/main" val="2882519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919816"/>
            <a:ext cx="1600617" cy="1471585"/>
          </a:xfrm>
        </p:spPr>
      </p:pic>
      <p:sp>
        <p:nvSpPr>
          <p:cNvPr id="7" name="TextBox 6"/>
          <p:cNvSpPr txBox="1"/>
          <p:nvPr/>
        </p:nvSpPr>
        <p:spPr>
          <a:xfrm rot="10800000">
            <a:off x="10045" y="1564053"/>
            <a:ext cx="1169551" cy="446867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UN EJEMPLO :</a:t>
            </a:r>
          </a:p>
          <a:p>
            <a:r>
              <a:rPr lang="es-AR" sz="3200" dirty="0">
                <a:solidFill>
                  <a:srgbClr val="FF0000"/>
                </a:solidFill>
              </a:rPr>
              <a:t>Cuidado de la salud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98" y="1551829"/>
            <a:ext cx="8099322" cy="47093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15816" y="751674"/>
            <a:ext cx="5338321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sz="2400" dirty="0"/>
              <a:t>Bandas de frecuencias para una BAN</a:t>
            </a:r>
          </a:p>
        </p:txBody>
      </p:sp>
    </p:spTree>
    <p:extLst>
      <p:ext uri="{BB962C8B-B14F-4D97-AF65-F5344CB8AC3E}">
        <p14:creationId xmlns:p14="http://schemas.microsoft.com/office/powerpoint/2010/main" val="11690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52536" y="919816"/>
            <a:ext cx="1600617" cy="1471585"/>
          </a:xfrm>
        </p:spPr>
      </p:pic>
      <p:sp>
        <p:nvSpPr>
          <p:cNvPr id="7" name="TextBox 6"/>
          <p:cNvSpPr txBox="1"/>
          <p:nvPr/>
        </p:nvSpPr>
        <p:spPr>
          <a:xfrm rot="10800000">
            <a:off x="10045" y="1564053"/>
            <a:ext cx="1169551" cy="4468679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UN EJEMPLO :</a:t>
            </a:r>
          </a:p>
          <a:p>
            <a:r>
              <a:rPr lang="es-AR" sz="3200" dirty="0">
                <a:solidFill>
                  <a:srgbClr val="FF0000"/>
                </a:solidFill>
              </a:rPr>
              <a:t>Cuidado de la salud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6" y="1564053"/>
            <a:ext cx="8004194" cy="40251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751674"/>
            <a:ext cx="3506088" cy="46166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sz="2400" dirty="0"/>
              <a:t>Opciones para una BAN</a:t>
            </a:r>
          </a:p>
        </p:txBody>
      </p:sp>
    </p:spTree>
    <p:extLst>
      <p:ext uri="{BB962C8B-B14F-4D97-AF65-F5344CB8AC3E}">
        <p14:creationId xmlns:p14="http://schemas.microsoft.com/office/powerpoint/2010/main" val="56484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pPr algn="l"/>
            <a:r>
              <a:rPr lang="es-AR" altLang="es-AR" sz="4200"/>
              <a:t>Telefonía celular</a:t>
            </a:r>
            <a:endParaRPr lang="es-ES_tradnl" altLang="es-AR" sz="4200"/>
          </a:p>
        </p:txBody>
      </p:sp>
      <p:sp>
        <p:nvSpPr>
          <p:cNvPr id="1433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s-AR" altLang="es-AR" sz="3000"/>
              <a:t>Su evolución</a:t>
            </a:r>
            <a:endParaRPr lang="es-ES_tradnl" altLang="es-AR" sz="3000"/>
          </a:p>
        </p:txBody>
      </p:sp>
      <p:sp>
        <p:nvSpPr>
          <p:cNvPr id="14340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4724400"/>
            <a:ext cx="3529012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s-AR" altLang="es-AR"/>
              <a:t>Evolución telefonía celular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s-AR" altLang="es-AR"/>
              <a:t>1G</a:t>
            </a:r>
          </a:p>
          <a:p>
            <a:pPr lvl="1"/>
            <a:r>
              <a:rPr lang="es-AR" altLang="es-AR"/>
              <a:t>Modulación FM (analógica)</a:t>
            </a:r>
          </a:p>
          <a:p>
            <a:pPr lvl="1"/>
            <a:r>
              <a:rPr lang="es-AR" altLang="es-AR"/>
              <a:t>Frecuencia: 800-900MHz</a:t>
            </a:r>
          </a:p>
          <a:p>
            <a:pPr lvl="1"/>
            <a:r>
              <a:rPr lang="es-AR" altLang="es-AR"/>
              <a:t>Tamaños “gigantes”</a:t>
            </a:r>
          </a:p>
          <a:p>
            <a:pPr lvl="1"/>
            <a:r>
              <a:rPr lang="es-AR" altLang="es-AR"/>
              <a:t>Elevado consumo</a:t>
            </a:r>
          </a:p>
          <a:p>
            <a:pPr lvl="1"/>
            <a:r>
              <a:rPr lang="es-AR" altLang="es-AR"/>
              <a:t>Reducida eficiencia espectral</a:t>
            </a:r>
          </a:p>
          <a:p>
            <a:pPr lvl="1"/>
            <a:r>
              <a:rPr lang="es-AR" altLang="es-AR"/>
              <a:t>A fines de los 80, el tamaño y el consumo comienzan a reducirse.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s-AR" altLang="es-AR"/>
              <a:t>Evolución telefonía celular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s-AR" altLang="es-AR"/>
              <a:t>2G</a:t>
            </a:r>
          </a:p>
          <a:p>
            <a:pPr lvl="1"/>
            <a:r>
              <a:rPr lang="es-AR" altLang="es-AR"/>
              <a:t>GSM</a:t>
            </a:r>
          </a:p>
          <a:p>
            <a:pPr lvl="1"/>
            <a:r>
              <a:rPr lang="es-AR" altLang="es-AR"/>
              <a:t>TDMA</a:t>
            </a:r>
          </a:p>
          <a:p>
            <a:pPr lvl="1"/>
            <a:r>
              <a:rPr lang="es-AR" altLang="es-AR"/>
              <a:t>Dual band 800-1800MHz”</a:t>
            </a:r>
          </a:p>
          <a:p>
            <a:pPr lvl="1"/>
            <a:r>
              <a:rPr lang="es-AR" altLang="es-AR"/>
              <a:t>Modulación digital</a:t>
            </a:r>
          </a:p>
          <a:p>
            <a:pPr lvl="1"/>
            <a:r>
              <a:rPr lang="es-AR" altLang="es-AR"/>
              <a:t>E-mails, SMS</a:t>
            </a:r>
          </a:p>
          <a:p>
            <a:pPr lvl="1"/>
            <a:r>
              <a:rPr lang="es-AR" altLang="es-AR"/>
              <a:t>IS-95 adopta CDMA</a:t>
            </a:r>
          </a:p>
        </p:txBody>
      </p:sp>
      <p:sp>
        <p:nvSpPr>
          <p:cNvPr id="16388" name="Footer Placeholder 3"/>
          <p:cNvSpPr txBox="1">
            <a:spLocks noGrp="1"/>
          </p:cNvSpPr>
          <p:nvPr/>
        </p:nvSpPr>
        <p:spPr bwMode="auto">
          <a:xfrm>
            <a:off x="32766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Una introducción a los sistemas OFDM...</a:t>
            </a: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363"/>
            <a:ext cx="1982788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68863"/>
            <a:ext cx="126523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705350"/>
            <a:ext cx="1320800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5137150"/>
            <a:ext cx="1971675" cy="145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7"/>
          <p:cNvSpPr>
            <a:spLocks noChangeArrowheads="1"/>
          </p:cNvSpPr>
          <p:nvPr/>
        </p:nvSpPr>
        <p:spPr bwMode="auto">
          <a:xfrm rot="-2881531">
            <a:off x="6551613" y="5299075"/>
            <a:ext cx="373062" cy="1666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s-AR" sz="1800">
              <a:solidFill>
                <a:schemeClr val="tx1"/>
              </a:solidFill>
            </a:endParaRPr>
          </a:p>
        </p:txBody>
      </p:sp>
      <p:sp>
        <p:nvSpPr>
          <p:cNvPr id="17414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s-AR" altLang="es-AR"/>
              <a:t>Evolución telefonía celular</a:t>
            </a:r>
          </a:p>
        </p:txBody>
      </p:sp>
      <p:sp>
        <p:nvSpPr>
          <p:cNvPr id="17415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r>
              <a:rPr lang="es-AR" altLang="es-AR"/>
              <a:t>3G</a:t>
            </a:r>
          </a:p>
          <a:p>
            <a:pPr lvl="1"/>
            <a:r>
              <a:rPr lang="es-AR" altLang="es-AR"/>
              <a:t>UMTS (Europa-japon)</a:t>
            </a:r>
          </a:p>
          <a:p>
            <a:pPr lvl="1"/>
            <a:r>
              <a:rPr lang="es-AR" altLang="es-AR"/>
              <a:t>Combinación de FDMA/CDMA</a:t>
            </a:r>
          </a:p>
          <a:p>
            <a:pPr lvl="1"/>
            <a:r>
              <a:rPr lang="es-AR" altLang="es-AR"/>
              <a:t>Audio, video, imágenes con tasas máximas de 384kb/s (usuarios móviles) y 2 Mb/s (usuarios estacionarios)</a:t>
            </a:r>
          </a:p>
        </p:txBody>
      </p:sp>
      <p:sp>
        <p:nvSpPr>
          <p:cNvPr id="174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5724128" y="624205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 dirty="0">
                <a:solidFill>
                  <a:schemeClr val="tx1"/>
                </a:solidFill>
              </a:rPr>
              <a:t>Sistemas de comunicaciones inalámbricas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s-AR"/>
              <a:t>4G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s-AR"/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87624" y="630932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 dirty="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00563" y="1484313"/>
            <a:ext cx="4464050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s-AR" sz="2800" kern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4G: Un servicio universal</a:t>
            </a:r>
          </a:p>
        </p:txBody>
      </p:sp>
      <p:pic>
        <p:nvPicPr>
          <p:cNvPr id="18438" name="Picture 4" descr="4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00438"/>
            <a:ext cx="4608513" cy="292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5" descr="future wire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9" y="1635422"/>
            <a:ext cx="4248150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4G</a:t>
            </a:r>
            <a:endParaRPr lang="es-ES_tradnl" altLang="es-AR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AR" altLang="es-AR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73238"/>
            <a:ext cx="6113463" cy="476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63688" y="1664771"/>
            <a:ext cx="345638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/>
              <a:t>Características principales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Contenido del curso</a:t>
            </a:r>
            <a:endParaRPr lang="es-ES_tradnl" altLang="es-AR"/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89075" y="1557338"/>
            <a:ext cx="7010400" cy="4114800"/>
          </a:xfrm>
        </p:spPr>
        <p:txBody>
          <a:bodyPr/>
          <a:lstStyle/>
          <a:p>
            <a:r>
              <a:rPr lang="es-ES" altLang="es-AR" sz="2000"/>
              <a:t>Estructura de un transceiver inalámbrico elemental</a:t>
            </a:r>
            <a:endParaRPr lang="es-AR" altLang="es-AR" sz="2000"/>
          </a:p>
          <a:p>
            <a:pPr lvl="1"/>
            <a:r>
              <a:rPr lang="es-ES" altLang="es-AR" sz="1800"/>
              <a:t>Modulación / demodulación</a:t>
            </a:r>
            <a:endParaRPr lang="es-AR" altLang="es-AR" sz="1800"/>
          </a:p>
          <a:p>
            <a:pPr lvl="1"/>
            <a:r>
              <a:rPr lang="es-ES" altLang="es-AR" sz="1800"/>
              <a:t>Codificación de fuente</a:t>
            </a:r>
            <a:endParaRPr lang="es-AR" altLang="es-AR" sz="1800"/>
          </a:p>
          <a:p>
            <a:pPr lvl="1"/>
            <a:r>
              <a:rPr lang="es-ES" altLang="es-AR" sz="1800"/>
              <a:t>Codificación de canal</a:t>
            </a:r>
            <a:endParaRPr lang="es-AR" altLang="es-AR" sz="1800"/>
          </a:p>
          <a:p>
            <a:pPr lvl="1"/>
            <a:r>
              <a:rPr lang="es-ES" altLang="es-AR" sz="1800"/>
              <a:t>Ecualización de canal</a:t>
            </a:r>
            <a:endParaRPr lang="es-AR" altLang="es-AR" sz="1800"/>
          </a:p>
          <a:p>
            <a:pPr lvl="1"/>
            <a:r>
              <a:rPr lang="es-ES" altLang="es-AR" sz="1800"/>
              <a:t>Técnicas de acceso múltiple: sistemas multiportadora (OFDM) y espectro disperso. </a:t>
            </a:r>
            <a:endParaRPr lang="es-AR" altLang="es-AR" sz="1800"/>
          </a:p>
          <a:p>
            <a:r>
              <a:rPr lang="es-ES" altLang="es-AR" sz="2000"/>
              <a:t>Sistemas de espectro disperso</a:t>
            </a:r>
            <a:endParaRPr lang="es-AR" altLang="es-AR" sz="2000"/>
          </a:p>
          <a:p>
            <a:pPr lvl="1"/>
            <a:r>
              <a:rPr lang="es-AR" altLang="es-AR" sz="1800"/>
              <a:t>Principios de las técnicas de espectro disperso</a:t>
            </a:r>
          </a:p>
          <a:p>
            <a:pPr lvl="1"/>
            <a:r>
              <a:rPr lang="en-US" altLang="es-AR" sz="1800"/>
              <a:t>Sistema DSSS (Direct-sequence spread spectrum)</a:t>
            </a:r>
            <a:endParaRPr lang="es-AR" altLang="es-AR" sz="1800"/>
          </a:p>
          <a:p>
            <a:pPr lvl="1"/>
            <a:r>
              <a:rPr lang="es-ES" altLang="es-AR" sz="1800"/>
              <a:t>Códigos de spreading</a:t>
            </a:r>
            <a:endParaRPr lang="es-AR" altLang="es-AR" sz="1800"/>
          </a:p>
          <a:p>
            <a:pPr lvl="1"/>
            <a:r>
              <a:rPr lang="es-ES" altLang="es-AR" sz="1800"/>
              <a:t>Sistemas FHSS (frequency hopping)</a:t>
            </a:r>
            <a:endParaRPr lang="es-AR" altLang="es-AR" sz="1800"/>
          </a:p>
          <a:p>
            <a:pPr lvl="1"/>
            <a:r>
              <a:rPr lang="es-ES" altLang="es-AR" sz="1800"/>
              <a:t>Sistemas multiusuario: canales de subida y bajada, CDMA</a:t>
            </a:r>
            <a:endParaRPr lang="es-AR" altLang="es-AR"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4G</a:t>
            </a:r>
            <a:endParaRPr lang="es-ES_tradnl" altLang="es-A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556792"/>
            <a:ext cx="7010400" cy="4114800"/>
          </a:xfrm>
        </p:spPr>
        <p:txBody>
          <a:bodyPr/>
          <a:lstStyle/>
          <a:p>
            <a:r>
              <a:rPr lang="es-AR" altLang="es-AR" dirty="0"/>
              <a:t>¿y el consumo?</a:t>
            </a:r>
            <a:endParaRPr lang="es-ES_tradnl" altLang="es-AR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85976"/>
            <a:ext cx="6402388" cy="400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5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Multiples Antenas (MIMO)</a:t>
            </a:r>
            <a:endParaRPr lang="es-ES_tradnl" altLang="es-AR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altLang="es-AR" dirty="0"/>
              <a:t>Se incorporan múltiples antenas</a:t>
            </a:r>
            <a:endParaRPr lang="es-ES_tradnl" altLang="es-AR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49500"/>
            <a:ext cx="7339012" cy="195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827088" y="3862388"/>
            <a:ext cx="2449512" cy="132873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AR" altLang="es-AR" sz="1800" b="1">
                <a:solidFill>
                  <a:schemeClr val="tx1"/>
                </a:solidFill>
              </a:rPr>
              <a:t>Diversidad espacial: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tx1"/>
                </a:solidFill>
              </a:rPr>
              <a:t>Mejora la robustez del sistema frente al canal</a:t>
            </a:r>
            <a:endParaRPr lang="es-ES_tradnl" altLang="es-AR" sz="1800">
              <a:solidFill>
                <a:schemeClr val="tx1"/>
              </a:solidFill>
            </a:endParaRPr>
          </a:p>
        </p:txBody>
      </p:sp>
      <p:sp>
        <p:nvSpPr>
          <p:cNvPr id="21510" name="Text Box 6"/>
          <p:cNvSpPr txBox="1">
            <a:spLocks noChangeArrowheads="1"/>
          </p:cNvSpPr>
          <p:nvPr/>
        </p:nvSpPr>
        <p:spPr bwMode="auto">
          <a:xfrm>
            <a:off x="3492500" y="3862388"/>
            <a:ext cx="2087563" cy="17399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AR" altLang="es-AR" sz="1800" b="1" dirty="0">
                <a:solidFill>
                  <a:schemeClr val="tx1"/>
                </a:solidFill>
              </a:rPr>
              <a:t>Ganancia de </a:t>
            </a:r>
            <a:r>
              <a:rPr lang="es-AR" altLang="es-AR" sz="1800" b="1" dirty="0" err="1">
                <a:solidFill>
                  <a:schemeClr val="tx1"/>
                </a:solidFill>
              </a:rPr>
              <a:t>array</a:t>
            </a:r>
            <a:r>
              <a:rPr lang="es-AR" altLang="es-AR" sz="1800" b="1" dirty="0">
                <a:solidFill>
                  <a:schemeClr val="tx1"/>
                </a:solidFill>
              </a:rPr>
              <a:t>:</a:t>
            </a:r>
            <a:r>
              <a:rPr lang="es-AR" altLang="es-AR" sz="1800" dirty="0">
                <a:solidFill>
                  <a:schemeClr val="tx1"/>
                </a:solidFill>
              </a:rPr>
              <a:t> Concentra la energía en una dirección especifica (</a:t>
            </a:r>
            <a:r>
              <a:rPr lang="es-AR" altLang="es-AR" sz="1800" dirty="0" err="1">
                <a:solidFill>
                  <a:schemeClr val="tx1"/>
                </a:solidFill>
              </a:rPr>
              <a:t>beamforming</a:t>
            </a:r>
            <a:r>
              <a:rPr lang="es-AR" altLang="es-AR" sz="1800" dirty="0">
                <a:solidFill>
                  <a:schemeClr val="tx1"/>
                </a:solidFill>
              </a:rPr>
              <a:t>)</a:t>
            </a:r>
            <a:endParaRPr lang="es-ES_tradnl" altLang="es-AR" sz="1800" dirty="0">
              <a:solidFill>
                <a:schemeClr val="tx1"/>
              </a:solidFill>
            </a:endParaRPr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6011863" y="3862388"/>
            <a:ext cx="2736850" cy="146526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AR" altLang="es-AR" sz="1800" b="1">
                <a:solidFill>
                  <a:schemeClr val="tx1"/>
                </a:solidFill>
              </a:rPr>
              <a:t>Ganancia de multiplexado espacial: </a:t>
            </a:r>
            <a:r>
              <a:rPr lang="es-AR" altLang="es-AR" sz="1800">
                <a:solidFill>
                  <a:schemeClr val="tx1"/>
                </a:solidFill>
              </a:rPr>
              <a:t>transmite múltiples señales ha un único usuario</a:t>
            </a:r>
            <a:endParaRPr lang="es-ES_tradnl" altLang="es-AR" sz="1800">
              <a:solidFill>
                <a:schemeClr val="tx1"/>
              </a:solidFill>
            </a:endParaRPr>
          </a:p>
        </p:txBody>
      </p:sp>
      <p:sp>
        <p:nvSpPr>
          <p:cNvPr id="215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276600" y="6021388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Modulación</a:t>
            </a:r>
            <a:endParaRPr lang="es-ES_tradnl" altLang="es-AR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altLang="es-AR"/>
              <a:t>LTE:</a:t>
            </a:r>
          </a:p>
          <a:p>
            <a:pPr lvl="1"/>
            <a:r>
              <a:rPr lang="es-AR" altLang="es-AR"/>
              <a:t>Uplink: single-carrier – FDMA</a:t>
            </a:r>
          </a:p>
          <a:p>
            <a:pPr lvl="1"/>
            <a:r>
              <a:rPr lang="es-AR" altLang="es-AR"/>
              <a:t>Downlink: OFDMA</a:t>
            </a:r>
          </a:p>
          <a:p>
            <a:r>
              <a:rPr lang="es-AR" altLang="es-AR"/>
              <a:t>WiMAX:</a:t>
            </a:r>
          </a:p>
          <a:p>
            <a:pPr lvl="1"/>
            <a:r>
              <a:rPr lang="es-AR" altLang="es-AR"/>
              <a:t>Uplink y downlink: OFDMA</a:t>
            </a:r>
            <a:endParaRPr lang="es-ES_tradnl" altLang="es-AR"/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797425"/>
            <a:ext cx="3498850" cy="177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3" name="Footer Placeholder 1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619250" y="3681413"/>
            <a:ext cx="5761038" cy="9001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1908175" y="3500438"/>
            <a:ext cx="4895850" cy="164465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De 1G a 4G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2355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/>
              <a:t>Sistemas de comunicaciones inalámbricas</a:t>
            </a: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2014538"/>
            <a:ext cx="68008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1692275" y="4508500"/>
            <a:ext cx="0" cy="108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9" name="TextBox 6"/>
          <p:cNvSpPr txBox="1">
            <a:spLocks noChangeArrowheads="1"/>
          </p:cNvSpPr>
          <p:nvPr/>
        </p:nvSpPr>
        <p:spPr bwMode="auto">
          <a:xfrm>
            <a:off x="140335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1G</a:t>
            </a: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10"/>
          <p:cNvCxnSpPr/>
          <p:nvPr/>
        </p:nvCxnSpPr>
        <p:spPr>
          <a:xfrm flipV="1">
            <a:off x="3924300" y="4797425"/>
            <a:ext cx="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1" name="TextBox 11"/>
          <p:cNvSpPr txBox="1">
            <a:spLocks noChangeArrowheads="1"/>
          </p:cNvSpPr>
          <p:nvPr/>
        </p:nvSpPr>
        <p:spPr bwMode="auto">
          <a:xfrm>
            <a:off x="370840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2G</a:t>
            </a: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0" name="直接箭头连接符 13"/>
          <p:cNvCxnSpPr/>
          <p:nvPr/>
        </p:nvCxnSpPr>
        <p:spPr>
          <a:xfrm flipV="1">
            <a:off x="6443663" y="4797425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3" name="TextBox 14"/>
          <p:cNvSpPr txBox="1">
            <a:spLocks noChangeArrowheads="1"/>
          </p:cNvSpPr>
          <p:nvPr/>
        </p:nvSpPr>
        <p:spPr bwMode="auto">
          <a:xfrm>
            <a:off x="6156325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3G</a:t>
            </a: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3564" name="TextBox 15"/>
          <p:cNvSpPr txBox="1">
            <a:spLocks noChangeArrowheads="1"/>
          </p:cNvSpPr>
          <p:nvPr/>
        </p:nvSpPr>
        <p:spPr bwMode="auto">
          <a:xfrm>
            <a:off x="7308850" y="5661025"/>
            <a:ext cx="576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4G</a:t>
            </a: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cxnSp>
        <p:nvCxnSpPr>
          <p:cNvPr id="13" name="直接箭头连接符 16"/>
          <p:cNvCxnSpPr/>
          <p:nvPr/>
        </p:nvCxnSpPr>
        <p:spPr>
          <a:xfrm flipV="1">
            <a:off x="7524750" y="3860800"/>
            <a:ext cx="0" cy="16557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20"/>
          <p:cNvCxnSpPr/>
          <p:nvPr/>
        </p:nvCxnSpPr>
        <p:spPr>
          <a:xfrm flipV="1">
            <a:off x="5292725" y="4797425"/>
            <a:ext cx="0" cy="647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7" name="TextBox 21"/>
          <p:cNvSpPr txBox="1">
            <a:spLocks noChangeArrowheads="1"/>
          </p:cNvSpPr>
          <p:nvPr/>
        </p:nvSpPr>
        <p:spPr bwMode="auto">
          <a:xfrm>
            <a:off x="4932363" y="5661025"/>
            <a:ext cx="7921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2.5G</a:t>
            </a: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altLang="es-AR"/>
              <a:t>Nuevas demandas:IoT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¿Quién puede brindar una solución integral a </a:t>
            </a:r>
            <a:r>
              <a:rPr lang="es-AR" dirty="0" err="1"/>
              <a:t>IoT</a:t>
            </a:r>
            <a:r>
              <a:rPr lang="es-AR" dirty="0"/>
              <a:t>?</a:t>
            </a:r>
          </a:p>
        </p:txBody>
      </p:sp>
      <p:sp>
        <p:nvSpPr>
          <p:cNvPr id="24580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/>
              <a:t>Sistemas de comunicaciones inalámbricas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Nuevas demandas: IoT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es-AR" sz="1800" dirty="0" err="1"/>
              <a:t>IoT</a:t>
            </a:r>
            <a:r>
              <a:rPr lang="es-ES" altLang="es-AR" sz="1800" dirty="0"/>
              <a:t> se trata de conectar miles de millones de dispositivos a Internet. Algunos ejemplos comunes son los dispositivos domésticos inteligentes. </a:t>
            </a:r>
          </a:p>
          <a:p>
            <a:r>
              <a:rPr lang="es-ES" altLang="es-AR" sz="1800" dirty="0"/>
              <a:t>En aplicaciones industriales, </a:t>
            </a:r>
            <a:r>
              <a:rPr lang="es-ES" altLang="es-AR" sz="1800" dirty="0" err="1"/>
              <a:t>iot</a:t>
            </a:r>
            <a:r>
              <a:rPr lang="es-ES" altLang="es-AR" sz="1800" dirty="0"/>
              <a:t> puede brindar enormes beneficios mejorando la eficiencia operacional, reducir costos de implementación y reducir consumo de energía.</a:t>
            </a:r>
          </a:p>
          <a:p>
            <a:r>
              <a:rPr lang="es-ES" altLang="es-AR" sz="1800" dirty="0"/>
              <a:t>El estudio de la información generado por los diversos dispositivos permitirá analizar el desempeño del sistema e implementar soluciones a medida. </a:t>
            </a:r>
          </a:p>
          <a:p>
            <a:r>
              <a:rPr lang="es-ES" altLang="es-AR" sz="1800" dirty="0" err="1"/>
              <a:t>IoT</a:t>
            </a:r>
            <a:r>
              <a:rPr lang="es-ES" altLang="es-AR" sz="1800" dirty="0"/>
              <a:t> impone requerimientos importantes:</a:t>
            </a:r>
          </a:p>
          <a:p>
            <a:pPr lvl="1"/>
            <a:r>
              <a:rPr lang="es-ES" altLang="es-AR" sz="1600" b="1" dirty="0">
                <a:solidFill>
                  <a:srgbClr val="FF0000"/>
                </a:solidFill>
              </a:rPr>
              <a:t> amplio rango de cobertura</a:t>
            </a:r>
          </a:p>
          <a:p>
            <a:pPr lvl="1"/>
            <a:r>
              <a:rPr lang="es-ES" altLang="es-AR" sz="1600" b="1" dirty="0">
                <a:solidFill>
                  <a:srgbClr val="FF0000"/>
                </a:solidFill>
              </a:rPr>
              <a:t> Vida de la batería</a:t>
            </a:r>
          </a:p>
          <a:p>
            <a:pPr lvl="1"/>
            <a:r>
              <a:rPr lang="es-ES" altLang="es-AR" sz="1600" b="1" dirty="0">
                <a:solidFill>
                  <a:srgbClr val="FF0000"/>
                </a:solidFill>
              </a:rPr>
              <a:t> bajo costo</a:t>
            </a:r>
          </a:p>
          <a:p>
            <a:r>
              <a:rPr lang="es-ES" altLang="es-AR" sz="1800" dirty="0"/>
              <a:t>Estos requerimientos NO son de fácil cumplimiento para la tecnología actual…</a:t>
            </a:r>
          </a:p>
        </p:txBody>
      </p:sp>
      <p:sp>
        <p:nvSpPr>
          <p:cNvPr id="2560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C5AC8F-4D7D-4007-9108-45808F00D27E}" type="slidenum">
              <a:rPr lang="es-AR" altLang="es-AR" smtClean="0"/>
              <a:pPr/>
              <a:t>25</a:t>
            </a:fld>
            <a:endParaRPr lang="es-AR" altLang="es-AR"/>
          </a:p>
        </p:txBody>
      </p:sp>
      <p:pic>
        <p:nvPicPr>
          <p:cNvPr id="2560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4305300"/>
            <a:ext cx="110490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968375"/>
            <a:ext cx="116840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1589088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Diferentes escenarios para IoT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 dirty="0"/>
          </a:p>
        </p:txBody>
      </p:sp>
      <p:pic>
        <p:nvPicPr>
          <p:cNvPr id="2662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88" y="2137577"/>
            <a:ext cx="6927850" cy="337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920750" y="4600575"/>
            <a:ext cx="6740525" cy="1025525"/>
          </a:xfrm>
          <a:prstGeom prst="left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7" name="TextBox 6"/>
          <p:cNvSpPr txBox="1"/>
          <p:nvPr/>
        </p:nvSpPr>
        <p:spPr>
          <a:xfrm>
            <a:off x="1513589" y="4879190"/>
            <a:ext cx="2849210" cy="1200329"/>
          </a:xfrm>
          <a:prstGeom prst="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AR" dirty="0"/>
              <a:t>Bajo costo, bajo consumo, pequeños volúmenes de datos, masivo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15635" y="4879189"/>
            <a:ext cx="2849210" cy="923330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AR" dirty="0"/>
              <a:t>Rápida respuesta, elevada disponibilidad, elevada confiabilidad</a:t>
            </a:r>
          </a:p>
        </p:txBody>
      </p:sp>
      <p:sp>
        <p:nvSpPr>
          <p:cNvPr id="11" name="Oval Callout 10"/>
          <p:cNvSpPr/>
          <p:nvPr/>
        </p:nvSpPr>
        <p:spPr>
          <a:xfrm>
            <a:off x="5408613" y="871538"/>
            <a:ext cx="3565525" cy="9874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AR" dirty="0"/>
              <a:t>Diferentes  tecnologías a considerar</a:t>
            </a:r>
          </a:p>
        </p:txBody>
      </p:sp>
      <p:sp>
        <p:nvSpPr>
          <p:cNvPr id="26637" name="Slide Number Placeholder 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748945-1A2E-44DB-95E0-1B38D19A664A}" type="slidenum">
              <a:rPr lang="es-AR" altLang="es-AR" smtClean="0"/>
              <a:pPr/>
              <a:t>26</a:t>
            </a:fld>
            <a:endParaRPr lang="es-AR" altLang="es-A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1460500" y="190500"/>
            <a:ext cx="7289800" cy="1125538"/>
          </a:xfrm>
        </p:spPr>
        <p:txBody>
          <a:bodyPr/>
          <a:lstStyle/>
          <a:p>
            <a:r>
              <a:rPr lang="es-AR" altLang="es-AR" sz="3600"/>
              <a:t>Demandas en función de la aplicación </a:t>
            </a:r>
          </a:p>
        </p:txBody>
      </p:sp>
      <p:pic>
        <p:nvPicPr>
          <p:cNvPr id="2867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1852613"/>
            <a:ext cx="4437063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Slide Number Placeholder 1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BD91C27-022B-406A-876E-BA69F0638222}" type="slidenum">
              <a:rPr lang="es-AR" altLang="es-AR" smtClean="0"/>
              <a:pPr/>
              <a:t>27</a:t>
            </a:fld>
            <a:endParaRPr lang="es-AR" altLang="es-AR"/>
          </a:p>
        </p:txBody>
      </p:sp>
      <p:pic>
        <p:nvPicPr>
          <p:cNvPr id="28677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1887538"/>
            <a:ext cx="1833562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3394075"/>
            <a:ext cx="2408237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882775"/>
            <a:ext cx="13652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4821238"/>
            <a:ext cx="16827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>
            <a:off x="4065588" y="2292350"/>
            <a:ext cx="500062" cy="385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565650" y="2647950"/>
            <a:ext cx="1814513" cy="7461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027363" y="1887538"/>
            <a:ext cx="500062" cy="38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527425" y="1944688"/>
            <a:ext cx="3297238" cy="16033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2060576" y="373779"/>
            <a:ext cx="5961062" cy="1123950"/>
          </a:xfrm>
        </p:spPr>
        <p:txBody>
          <a:bodyPr/>
          <a:lstStyle/>
          <a:p>
            <a:r>
              <a:rPr lang="es-AR" altLang="es-AR" sz="3200" dirty="0"/>
              <a:t>Tasa de transmisión de datos, consumo, rango de cobertura</a:t>
            </a:r>
          </a:p>
        </p:txBody>
      </p:sp>
      <p:grpSp>
        <p:nvGrpSpPr>
          <p:cNvPr id="29699" name="Group 17"/>
          <p:cNvGrpSpPr>
            <a:grpSpLocks/>
          </p:cNvGrpSpPr>
          <p:nvPr/>
        </p:nvGrpSpPr>
        <p:grpSpPr bwMode="auto">
          <a:xfrm>
            <a:off x="0" y="2363788"/>
            <a:ext cx="5508625" cy="3768725"/>
            <a:chOff x="0" y="2009257"/>
            <a:chExt cx="7345355" cy="5024915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2224775" y="2009257"/>
              <a:ext cx="0" cy="39898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707" name="Group 15"/>
            <p:cNvGrpSpPr>
              <a:grpSpLocks/>
            </p:cNvGrpSpPr>
            <p:nvPr/>
          </p:nvGrpSpPr>
          <p:grpSpPr bwMode="auto">
            <a:xfrm>
              <a:off x="0" y="2380240"/>
              <a:ext cx="7345355" cy="4653932"/>
              <a:chOff x="4646348" y="2442753"/>
              <a:chExt cx="7345355" cy="4653932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250033" y="2664431"/>
                <a:ext cx="1397099" cy="493178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s-AR" dirty="0" err="1"/>
                  <a:t>wlan</a:t>
                </a:r>
                <a:endParaRPr lang="es-AR" dirty="0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7040469" y="2442182"/>
                <a:ext cx="1841631" cy="16848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dirty="0"/>
                  <a:t>WLAN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7040469" y="4245564"/>
                <a:ext cx="1841631" cy="16848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dirty="0" err="1"/>
                  <a:t>ZigBee</a:t>
                </a:r>
                <a:endParaRPr lang="es-AR" dirty="0"/>
              </a:p>
              <a:p>
                <a:pPr algn="ctr">
                  <a:defRPr/>
                </a:pPr>
                <a:r>
                  <a:rPr lang="es-AR" dirty="0"/>
                  <a:t>BT</a:t>
                </a: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9155168" y="4245564"/>
                <a:ext cx="2444924" cy="168484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dirty="0"/>
                  <a:t>LPWAN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155168" y="2442182"/>
                <a:ext cx="1841631" cy="16848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s-AR" dirty="0"/>
                  <a:t>Celular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flipV="1">
                <a:off x="6871123" y="6061645"/>
                <a:ext cx="5120580" cy="2540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714" name="TextBox 12"/>
              <p:cNvSpPr txBox="1">
                <a:spLocks noChangeArrowheads="1"/>
              </p:cNvSpPr>
              <p:nvPr/>
            </p:nvSpPr>
            <p:spPr bwMode="auto">
              <a:xfrm>
                <a:off x="4646348" y="3223565"/>
                <a:ext cx="2207621" cy="1600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s-AR" altLang="es-AR"/>
                  <a:t>Tasa transmisión / consumo de potencia</a:t>
                </a:r>
              </a:p>
            </p:txBody>
          </p:sp>
          <p:sp>
            <p:nvSpPr>
              <p:cNvPr id="29715" name="TextBox 14"/>
              <p:cNvSpPr txBox="1">
                <a:spLocks noChangeArrowheads="1"/>
              </p:cNvSpPr>
              <p:nvPr/>
            </p:nvSpPr>
            <p:spPr bwMode="auto">
              <a:xfrm>
                <a:off x="8430223" y="6234910"/>
                <a:ext cx="2207621" cy="86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s-AR" altLang="es-AR"/>
                  <a:t>Rango de cobertura</a:t>
                </a:r>
              </a:p>
            </p:txBody>
          </p:sp>
        </p:grpSp>
      </p:grpSp>
      <p:sp>
        <p:nvSpPr>
          <p:cNvPr id="17" name="Oval Callout 16"/>
          <p:cNvSpPr/>
          <p:nvPr/>
        </p:nvSpPr>
        <p:spPr>
          <a:xfrm>
            <a:off x="5856288" y="1803400"/>
            <a:ext cx="2165350" cy="1471613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b="1" dirty="0">
                <a:solidFill>
                  <a:schemeClr val="tx1"/>
                </a:solidFill>
              </a:rPr>
              <a:t>¿Que estamos necesitando?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72138" y="3906838"/>
            <a:ext cx="4476750" cy="64611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AR" dirty="0"/>
              <a:t>LOW-POWER WIDE-AREA NETWORKS </a:t>
            </a:r>
          </a:p>
          <a:p>
            <a:pPr>
              <a:defRPr/>
            </a:pPr>
            <a:r>
              <a:rPr lang="es-AR" dirty="0"/>
              <a:t>LPWAN 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214938" y="2947988"/>
            <a:ext cx="64135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own Arrow 21"/>
          <p:cNvSpPr/>
          <p:nvPr/>
        </p:nvSpPr>
        <p:spPr>
          <a:xfrm rot="2356663">
            <a:off x="5207000" y="2806700"/>
            <a:ext cx="457200" cy="2055813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2970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21B7D77-619B-4180-80BC-F7472E48E2D5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29705" name="Slide Number Placeholder 10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171ABA-6E32-4F9C-BB59-7C66349159C3}" type="slidenum">
              <a:rPr lang="es-AR" altLang="es-AR" smtClean="0"/>
              <a:pPr/>
              <a:t>28</a:t>
            </a:fld>
            <a:endParaRPr lang="es-AR" altLang="es-A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LPWAN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660400" y="2052638"/>
            <a:ext cx="7289800" cy="3017837"/>
          </a:xfrm>
        </p:spPr>
        <p:txBody>
          <a:bodyPr/>
          <a:lstStyle/>
          <a:p>
            <a:r>
              <a:rPr lang="es-AR" altLang="es-AR" sz="1800"/>
              <a:t>LPWAN describe a una clase de protocolos de red diseñados para establecer conexiones entre dispositivos de baja energía con servidores de red.</a:t>
            </a:r>
          </a:p>
          <a:p>
            <a:r>
              <a:rPr lang="es-AR" altLang="es-AR" sz="1800"/>
              <a:t>Esta diseñada para alcanzar: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AR" altLang="es-AR" sz="1800"/>
              <a:t>Gran rango de cobertura (5-15km)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AR" altLang="es-AR" sz="1800"/>
              <a:t>Muy bajo consumo de energía (duración de la batería &gt; 10 años)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AR" altLang="es-AR" sz="1800"/>
              <a:t>Pequeño tamaño  de paquetes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AR" altLang="es-AR" sz="1800"/>
              <a:t>Moderada/alta latencia</a:t>
            </a:r>
          </a:p>
        </p:txBody>
      </p:sp>
      <p:sp>
        <p:nvSpPr>
          <p:cNvPr id="30724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89B46B-46AC-4ED3-9762-25D62F8B835A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0725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EB0772-73A8-424F-9753-7D36D9A86A89}" type="slidenum">
              <a:rPr lang="es-AR" altLang="es-AR" smtClean="0"/>
              <a:pPr/>
              <a:t>29</a:t>
            </a:fld>
            <a:endParaRPr lang="es-AR" altLang="es-AR"/>
          </a:p>
        </p:txBody>
      </p:sp>
      <p:sp>
        <p:nvSpPr>
          <p:cNvPr id="2" name="TextBox 1"/>
          <p:cNvSpPr txBox="1"/>
          <p:nvPr/>
        </p:nvSpPr>
        <p:spPr>
          <a:xfrm>
            <a:off x="341869" y="5045167"/>
            <a:ext cx="8478603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sz="1600" dirty="0"/>
              <a:t>Una red de área amplia de baja potencia es un tipo de red telecomunicaciones </a:t>
            </a:r>
          </a:p>
          <a:p>
            <a:r>
              <a:rPr lang="es-AR" sz="1600" dirty="0"/>
              <a:t>inalámbricas diseñada para permitir comunicaciones de largo alcance a una tasa</a:t>
            </a:r>
          </a:p>
          <a:p>
            <a:r>
              <a:rPr lang="es-AR" sz="1600" dirty="0"/>
              <a:t> de bits baja entre otras cosas,  como sensores operados en un batería. </a:t>
            </a:r>
            <a:r>
              <a:rPr lang="es-AR" sz="1600" dirty="0" err="1"/>
              <a:t>WIKIPEDIA</a:t>
            </a:r>
            <a:r>
              <a:rPr lang="es-AR" sz="1600" dirty="0" err="1">
                <a:solidFill>
                  <a:schemeClr val="bg1"/>
                </a:solidFill>
                <a:hlinkClick r:id="rId2"/>
              </a:rPr>
              <a:t>ikipedia</a:t>
            </a:r>
            <a:endParaRPr lang="es-AR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Contenido del curso</a:t>
            </a:r>
            <a:endParaRPr lang="es-ES_tradnl" altLang="es-AR"/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717675"/>
            <a:ext cx="7010400" cy="4114800"/>
          </a:xfrm>
        </p:spPr>
        <p:txBody>
          <a:bodyPr/>
          <a:lstStyle/>
          <a:p>
            <a:pPr>
              <a:defRPr/>
            </a:pPr>
            <a:r>
              <a:rPr lang="es-ES" sz="1800" dirty="0"/>
              <a:t>Sistemas de portadoras múltiples (OFDM)</a:t>
            </a:r>
            <a:endParaRPr lang="es-AR" sz="1800" dirty="0"/>
          </a:p>
          <a:p>
            <a:pPr lvl="1">
              <a:defRPr/>
            </a:pPr>
            <a:r>
              <a:rPr lang="es-ES" sz="1600" dirty="0"/>
              <a:t>Motivación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Representación dominio  tiempo/frecuencia de un sistema OFDM ideal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Prefijo cíclico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Ventajas de OFDM sobre sistemas de portadora única</a:t>
            </a:r>
            <a:endParaRPr lang="es-AR" sz="1600" dirty="0"/>
          </a:p>
          <a:p>
            <a:pPr>
              <a:defRPr/>
            </a:pPr>
            <a:r>
              <a:rPr lang="es-ES" sz="1800" dirty="0"/>
              <a:t>Implementación “real” de sistemas OFDM</a:t>
            </a:r>
            <a:endParaRPr lang="es-AR" sz="1800" dirty="0"/>
          </a:p>
          <a:p>
            <a:pPr lvl="1">
              <a:defRPr/>
            </a:pPr>
            <a:r>
              <a:rPr lang="es-ES" sz="1600" dirty="0"/>
              <a:t>Implementación digital de OFDM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Sincronización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Estimación de canal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Codificación de canal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Constelaciones, mapeos y ecualización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Una introducción a MIMO-OFDM</a:t>
            </a:r>
            <a:endParaRPr lang="es-AR" sz="1600" dirty="0"/>
          </a:p>
          <a:p>
            <a:pPr lvl="1">
              <a:defRPr/>
            </a:pPr>
            <a:r>
              <a:rPr lang="es-ES" sz="1600" dirty="0"/>
              <a:t>Imperfecciones de RF y su efecto sobre el sistema.</a:t>
            </a:r>
            <a:endParaRPr lang="es-AR" sz="1600" dirty="0"/>
          </a:p>
          <a:p>
            <a:pPr>
              <a:defRPr/>
            </a:pPr>
            <a:endParaRPr lang="es-AR" sz="4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3200" dirty="0"/>
              <a:t> </a:t>
            </a:r>
            <a:endParaRPr lang="es-AR" sz="3200" dirty="0"/>
          </a:p>
          <a:p>
            <a:pPr marL="571500" indent="-571500" eaLnBrk="1" hangingPunct="1">
              <a:lnSpc>
                <a:spcPct val="80000"/>
              </a:lnSpc>
              <a:defRPr/>
            </a:pPr>
            <a:endParaRPr lang="es-ES" altLang="es-AR" sz="1400" dirty="0"/>
          </a:p>
          <a:p>
            <a:pPr marL="571500" indent="-571500" eaLnBrk="1" hangingPunct="1">
              <a:lnSpc>
                <a:spcPct val="80000"/>
              </a:lnSpc>
              <a:defRPr/>
            </a:pPr>
            <a:endParaRPr lang="es-ES" altLang="es-AR" sz="1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LPWAN</a:t>
            </a:r>
          </a:p>
        </p:txBody>
      </p:sp>
      <p:sp>
        <p:nvSpPr>
          <p:cNvPr id="3174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D4F4570-B84D-4E01-9FEC-F257C1FC5820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17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639B16-84E2-44DA-B757-773E606B1149}" type="slidenum">
              <a:rPr lang="es-AR" altLang="es-AR" smtClean="0"/>
              <a:pPr/>
              <a:t>30</a:t>
            </a:fld>
            <a:endParaRPr lang="es-AR" altLang="es-AR"/>
          </a:p>
        </p:txBody>
      </p:sp>
      <p:pic>
        <p:nvPicPr>
          <p:cNvPr id="31749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892300"/>
            <a:ext cx="56229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420688" y="2689225"/>
            <a:ext cx="2319337" cy="273367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sz="2700" dirty="0"/>
              <a:t>LPWAN</a:t>
            </a:r>
          </a:p>
          <a:p>
            <a:pPr algn="ctr">
              <a:defRPr/>
            </a:pPr>
            <a:r>
              <a:rPr lang="es-AR" sz="2700" dirty="0"/>
              <a:t> vs</a:t>
            </a:r>
          </a:p>
          <a:p>
            <a:pPr algn="ctr">
              <a:defRPr/>
            </a:pPr>
            <a:r>
              <a:rPr lang="es-AR" sz="2700" dirty="0"/>
              <a:t>Celulares</a:t>
            </a:r>
          </a:p>
          <a:p>
            <a:pPr algn="ctr">
              <a:defRPr/>
            </a:pPr>
            <a:r>
              <a:rPr lang="es-AR" sz="2700" dirty="0"/>
              <a:t> vs </a:t>
            </a:r>
          </a:p>
          <a:p>
            <a:pPr algn="ctr">
              <a:defRPr/>
            </a:pPr>
            <a:r>
              <a:rPr lang="es-AR" sz="2700" dirty="0" err="1"/>
              <a:t>Zigbee</a:t>
            </a:r>
            <a:endParaRPr lang="es-AR" sz="2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Consumo, cobertura, tasa de transmisión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50" y="2201863"/>
            <a:ext cx="7289800" cy="3017837"/>
          </a:xfrm>
        </p:spPr>
        <p:txBody>
          <a:bodyPr>
            <a:normAutofit fontScale="85000" lnSpcReduction="10000"/>
          </a:bodyPr>
          <a:lstStyle/>
          <a:p>
            <a:pPr>
              <a:defRPr/>
            </a:pPr>
            <a:r>
              <a:rPr lang="es-AR" sz="2250" dirty="0"/>
              <a:t>Existe una relación de compromiso entre tasa de transmisión, consumo energético y área de cobertura. 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AR" sz="2250" dirty="0"/>
              <a:t>WLAN y LTE pueden brindar corto y largo rango de cobertura respectivamente con muy elevadas tasas de transmisión. ELEVADO CONSUMO DE ENERGÍA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AR" sz="2250" dirty="0"/>
              <a:t>ZIGBEE, y Bluetooth pueden transmitir a una tasa moderado con bajo consumo de energía. BAJO RANGO DE COBERTURA</a:t>
            </a:r>
          </a:p>
          <a:p>
            <a:pPr>
              <a:buFont typeface="Wingdings" panose="05000000000000000000" pitchFamily="2" charset="2"/>
              <a:buChar char="q"/>
              <a:defRPr/>
            </a:pPr>
            <a:r>
              <a:rPr lang="es-AR" sz="2250" dirty="0"/>
              <a:t>LPWAN cumple los requerimientos de consumo y cobertura sacrificando velocidad de transmisión de datos.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4825" y="5002213"/>
            <a:ext cx="7816850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ES" dirty="0"/>
              <a:t>Muchas de las aplicaciones de ciudades inteligentes como el alumbrado público inteligente, la medición inteligente y el estacionamiento inteligente requieren tasas de datos muy bajas, pero con áreas de cobertura extremadamente grandes </a:t>
            </a:r>
            <a:r>
              <a:rPr lang="es-ES" dirty="0">
                <a:sym typeface="Wingdings" panose="05000000000000000000" pitchFamily="2" charset="2"/>
              </a:rPr>
              <a:t></a:t>
            </a:r>
            <a:r>
              <a:rPr lang="es-ES" dirty="0"/>
              <a:t> LPWAN.</a:t>
            </a:r>
            <a:endParaRPr lang="es-AR" dirty="0"/>
          </a:p>
        </p:txBody>
      </p:sp>
      <p:sp>
        <p:nvSpPr>
          <p:cNvPr id="32773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A4D0D8-F75A-41CF-BF91-33F2382EBA50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2774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74313E0-4FFA-4F73-B544-24CE731D7AB7}" type="slidenum">
              <a:rPr lang="es-AR" altLang="es-AR" smtClean="0"/>
              <a:pPr/>
              <a:t>31</a:t>
            </a:fld>
            <a:endParaRPr lang="es-AR" altLang="es-A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¿Quienes son los jugadores en este partido? </a:t>
            </a:r>
          </a:p>
        </p:txBody>
      </p:sp>
      <p:pic>
        <p:nvPicPr>
          <p:cNvPr id="3379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1325563"/>
            <a:ext cx="2092325" cy="120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Diagram 4"/>
          <p:cNvGraphicFramePr/>
          <p:nvPr/>
        </p:nvGraphicFramePr>
        <p:xfrm>
          <a:off x="681446" y="186249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797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0BDFDF-B1A0-479B-BC21-ED9E8DD11E48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3799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82F6B15-84DF-49A6-A2E1-8EEA248110FC}" type="slidenum">
              <a:rPr lang="es-AR" altLang="es-AR" smtClean="0"/>
              <a:pPr/>
              <a:t>32</a:t>
            </a:fld>
            <a:endParaRPr lang="es-AR" altLang="es-A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¿Quien es quien? – No-licenciadas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096" y="2103844"/>
            <a:ext cx="7290055" cy="131281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s-AR" sz="1800" dirty="0"/>
              <a:t>Las tecnologías LPWAN con licencia y sin licencia comparten algunas características en común. Elevados niveles de cobertura y reducido consumo energético. Las diferencias clave están en términos de los ecosistemas que rodean estas tecnologías.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8095" y="3548788"/>
            <a:ext cx="7290054" cy="207749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SIGFOX</a:t>
            </a:r>
            <a:r>
              <a:rPr lang="en-US" dirty="0"/>
              <a:t> 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ecosistema</a:t>
            </a:r>
            <a:r>
              <a:rPr lang="en-US" dirty="0"/>
              <a:t> multi-vendor y </a:t>
            </a:r>
            <a:r>
              <a:rPr lang="en-US" dirty="0" err="1"/>
              <a:t>utiliza</a:t>
            </a:r>
            <a:r>
              <a:rPr lang="en-US" dirty="0"/>
              <a:t> las </a:t>
            </a:r>
            <a:r>
              <a:rPr lang="en-US" dirty="0" err="1"/>
              <a:t>bandas</a:t>
            </a:r>
            <a:r>
              <a:rPr lang="en-US" dirty="0"/>
              <a:t> de </a:t>
            </a:r>
            <a:r>
              <a:rPr lang="en-US" dirty="0" err="1"/>
              <a:t>frecuencia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debajo</a:t>
            </a:r>
            <a:r>
              <a:rPr lang="en-US" dirty="0"/>
              <a:t> de GHz.  </a:t>
            </a:r>
            <a:r>
              <a:rPr lang="en-US" dirty="0" err="1"/>
              <a:t>Ofrece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pequeño</a:t>
            </a:r>
            <a:r>
              <a:rPr lang="en-US" dirty="0"/>
              <a:t> </a:t>
            </a:r>
            <a:r>
              <a:rPr lang="en-US" dirty="0" err="1"/>
              <a:t>tamaño</a:t>
            </a:r>
            <a:r>
              <a:rPr lang="en-US" dirty="0"/>
              <a:t> de </a:t>
            </a:r>
            <a:r>
              <a:rPr lang="en-US" dirty="0" err="1"/>
              <a:t>paquetes</a:t>
            </a:r>
            <a:r>
              <a:rPr lang="en-US" dirty="0"/>
              <a:t>  (12 bytes) y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bajo</a:t>
            </a:r>
            <a:r>
              <a:rPr lang="en-US" dirty="0"/>
              <a:t> </a:t>
            </a:r>
            <a:r>
              <a:rPr lang="en-US" dirty="0" err="1"/>
              <a:t>costo</a:t>
            </a:r>
            <a:r>
              <a:rPr lang="en-US" dirty="0"/>
              <a:t>. SIGFOX </a:t>
            </a:r>
            <a:r>
              <a:rPr lang="en-US" dirty="0" err="1"/>
              <a:t>fue</a:t>
            </a:r>
            <a:r>
              <a:rPr lang="en-US" dirty="0"/>
              <a:t> </a:t>
            </a:r>
            <a:r>
              <a:rPr lang="en-US" dirty="0" err="1"/>
              <a:t>uno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primeros</a:t>
            </a:r>
            <a:r>
              <a:rPr lang="en-US" dirty="0"/>
              <a:t>  vendors para LPWAN.</a:t>
            </a:r>
          </a:p>
          <a:p>
            <a:r>
              <a:rPr lang="en-US" dirty="0" err="1">
                <a:solidFill>
                  <a:srgbClr val="FF0000"/>
                </a:solidFill>
              </a:rPr>
              <a:t>LoRa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tecnologia</a:t>
            </a:r>
            <a:r>
              <a:rPr lang="en-US" dirty="0"/>
              <a:t> </a:t>
            </a:r>
            <a:r>
              <a:rPr lang="en-US" dirty="0" err="1"/>
              <a:t>proprietaria</a:t>
            </a:r>
            <a:r>
              <a:rPr lang="en-US" dirty="0"/>
              <a:t> (</a:t>
            </a:r>
            <a:r>
              <a:rPr lang="en-US" dirty="0" err="1"/>
              <a:t>Semtech</a:t>
            </a:r>
            <a:r>
              <a:rPr lang="en-US" dirty="0"/>
              <a:t>).</a:t>
            </a:r>
          </a:p>
          <a:p>
            <a:r>
              <a:rPr lang="es-AR" dirty="0" err="1"/>
              <a:t>LoRaWAN</a:t>
            </a:r>
            <a:r>
              <a:rPr lang="es-AR" dirty="0"/>
              <a:t> es un protocolo de red que usa la tecnología </a:t>
            </a:r>
            <a:r>
              <a:rPr lang="es-AR" dirty="0" err="1"/>
              <a:t>LoRa</a:t>
            </a:r>
            <a:r>
              <a:rPr lang="es-AR" dirty="0"/>
              <a:t> para comunicar y administrar dispositivos </a:t>
            </a:r>
            <a:r>
              <a:rPr lang="es-AR" dirty="0" err="1"/>
              <a:t>LoRa</a:t>
            </a:r>
            <a:r>
              <a:rPr lang="en-US" sz="2100" dirty="0"/>
              <a:t>. </a:t>
            </a:r>
            <a:endParaRPr lang="es-AR" sz="21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7833-1A6B-4B57-8A39-CF04231395AB}" type="datetime1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err="1"/>
              <a:t>Tecnologias</a:t>
            </a:r>
            <a:r>
              <a:rPr lang="es-AR" dirty="0"/>
              <a:t> </a:t>
            </a:r>
            <a:r>
              <a:rPr lang="es-AR" dirty="0" err="1"/>
              <a:t>IoT</a:t>
            </a:r>
            <a:r>
              <a:rPr lang="es-AR" dirty="0"/>
              <a:t>                                                                                  Fernando Gregorio IIIE/DIEC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33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004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¿Quien es quien? – No-licenciadas - LORA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7833-1A6B-4B57-8A39-CF04231395AB}" type="datetime1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Tecnologias IoT                                                                                  Fernando Gregorio IIIE/DIEC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34</a:t>
            </a:fld>
            <a:endParaRPr lang="es-AR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7945" y="2420874"/>
            <a:ext cx="7290055" cy="3017520"/>
          </a:xfrm>
        </p:spPr>
        <p:txBody>
          <a:bodyPr>
            <a:normAutofit fontScale="55000" lnSpcReduction="20000"/>
          </a:bodyPr>
          <a:lstStyle/>
          <a:p>
            <a:r>
              <a:rPr lang="es-AR" dirty="0" err="1"/>
              <a:t>LoRa</a:t>
            </a:r>
            <a:r>
              <a:rPr lang="es-AR" dirty="0"/>
              <a:t>  desarrollada por </a:t>
            </a:r>
            <a:r>
              <a:rPr lang="es-AR" dirty="0" err="1"/>
              <a:t>Semtech</a:t>
            </a:r>
            <a:r>
              <a:rPr lang="es-AR" dirty="0"/>
              <a:t>  presenta las siguientes características: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Alta tolerancia a las interferencias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Alta sensibilidad para recibir datos (-168dB)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Basado en modulación </a:t>
            </a:r>
            <a:r>
              <a:rPr lang="es-AR" dirty="0" err="1"/>
              <a:t>chirp</a:t>
            </a:r>
            <a:endParaRPr lang="es-AR" dirty="0"/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Bajo Consumo (hasta 10 años con una batería)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Largo alcance 10 a 20km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Baja transferencia de datos (hasta 255 bytes)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Conexión punto a punto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dirty="0"/>
              <a:t>Frecuencias de trabajo: 915Mhz América, 868 Europa, 433 Asia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02" y="2708920"/>
            <a:ext cx="2857500" cy="19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1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¿Quien es quien? – No-licenciadas - </a:t>
            </a:r>
            <a:r>
              <a:rPr lang="es-AR" dirty="0" err="1"/>
              <a:t>Sigfox</a:t>
            </a:r>
            <a:endParaRPr lang="es-A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B7833-1A6B-4B57-8A39-CF04231395AB}" type="datetime1">
              <a:rPr lang="es-AR" smtClean="0"/>
              <a:t>18/5/2022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Tecnologias IoT                                                                                  Fernando Gregorio IIIE/DIEC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35</a:t>
            </a:fld>
            <a:endParaRPr lang="es-AR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96" y="2780928"/>
            <a:ext cx="5363633" cy="3017044"/>
          </a:xfrm>
        </p:spPr>
      </p:pic>
      <p:sp>
        <p:nvSpPr>
          <p:cNvPr id="10" name="TextBox 9"/>
          <p:cNvSpPr txBox="1"/>
          <p:nvPr/>
        </p:nvSpPr>
        <p:spPr>
          <a:xfrm>
            <a:off x="5652120" y="1675686"/>
            <a:ext cx="3484335" cy="443198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b="1" dirty="0" err="1"/>
              <a:t>Sigfox</a:t>
            </a:r>
            <a:r>
              <a:rPr lang="en-US" sz="1600" b="1" dirty="0"/>
              <a:t> pros: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Backend network de </a:t>
            </a:r>
            <a:r>
              <a:rPr lang="en-US" sz="1600" dirty="0" err="1"/>
              <a:t>soporte</a:t>
            </a: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Elevado</a:t>
            </a:r>
            <a:r>
              <a:rPr lang="en-US" sz="1600" dirty="0"/>
              <a:t> </a:t>
            </a:r>
            <a:r>
              <a:rPr lang="en-US" sz="1600" dirty="0" err="1"/>
              <a:t>rango</a:t>
            </a:r>
            <a:r>
              <a:rPr lang="en-US" sz="1600" dirty="0"/>
              <a:t> de </a:t>
            </a:r>
            <a:r>
              <a:rPr lang="en-US" sz="1600" dirty="0" err="1"/>
              <a:t>cobertura</a:t>
            </a:r>
            <a:r>
              <a:rPr lang="en-US" sz="1600" dirty="0"/>
              <a:t> (</a:t>
            </a:r>
            <a:r>
              <a:rPr lang="en-US" sz="1600" dirty="0" err="1"/>
              <a:t>algunos</a:t>
            </a:r>
            <a:r>
              <a:rPr lang="en-US" sz="1600" dirty="0"/>
              <a:t> Km en </a:t>
            </a:r>
            <a:r>
              <a:rPr lang="en-US" sz="1600" dirty="0" err="1"/>
              <a:t>ciudades</a:t>
            </a:r>
            <a:r>
              <a:rPr lang="en-US" sz="1600" dirty="0"/>
              <a:t>, hasta 40km en zonas </a:t>
            </a:r>
            <a:r>
              <a:rPr lang="en-US" sz="1600" dirty="0" err="1"/>
              <a:t>rurales</a:t>
            </a:r>
            <a:r>
              <a:rPr lang="en-US" sz="16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</a:t>
            </a:r>
            <a:r>
              <a:rPr lang="en-US" sz="1600" dirty="0" err="1"/>
              <a:t>potencia</a:t>
            </a:r>
            <a:endParaRPr lang="en-US" sz="1600" dirty="0"/>
          </a:p>
          <a:p>
            <a:r>
              <a:rPr lang="en-US" sz="1600" b="1" dirty="0" err="1"/>
              <a:t>Sigfox</a:t>
            </a:r>
            <a:r>
              <a:rPr lang="en-US" sz="1600" b="1" dirty="0"/>
              <a:t> cons: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Servicio</a:t>
            </a:r>
            <a:r>
              <a:rPr lang="en-US" sz="1600" dirty="0"/>
              <a:t> de </a:t>
            </a:r>
            <a:r>
              <a:rPr lang="en-US" sz="1600" dirty="0" err="1"/>
              <a:t>subscripcion</a:t>
            </a:r>
            <a:r>
              <a:rPr lang="en-US" sz="1600" dirty="0"/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</a:t>
            </a:r>
            <a:r>
              <a:rPr lang="en-US" sz="1600" dirty="0" err="1"/>
              <a:t>tasa</a:t>
            </a:r>
            <a:r>
              <a:rPr lang="en-US" sz="1600" dirty="0"/>
              <a:t>: 100 bytes/sec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No </a:t>
            </a:r>
            <a:r>
              <a:rPr lang="en-US" sz="1600" dirty="0" err="1"/>
              <a:t>esta</a:t>
            </a:r>
            <a:r>
              <a:rPr lang="en-US" sz="1600" dirty="0"/>
              <a:t> </a:t>
            </a:r>
            <a:r>
              <a:rPr lang="en-US" sz="1600" dirty="0" err="1"/>
              <a:t>disponible</a:t>
            </a:r>
            <a:r>
              <a:rPr lang="en-US" sz="1600" dirty="0"/>
              <a:t> en </a:t>
            </a:r>
            <a:r>
              <a:rPr lang="en-US" sz="1600" dirty="0" err="1"/>
              <a:t>todos</a:t>
            </a:r>
            <a:r>
              <a:rPr lang="en-US" sz="1600" dirty="0"/>
              <a:t> </a:t>
            </a:r>
            <a:r>
              <a:rPr lang="en-US" sz="1600" dirty="0" err="1"/>
              <a:t>lados</a:t>
            </a:r>
            <a:r>
              <a:rPr lang="en-US" sz="1600" dirty="0"/>
              <a:t> (se </a:t>
            </a:r>
            <a:r>
              <a:rPr lang="en-US" sz="1600" dirty="0" err="1"/>
              <a:t>debe</a:t>
            </a:r>
            <a:r>
              <a:rPr lang="en-US" sz="1600" dirty="0"/>
              <a:t> </a:t>
            </a:r>
            <a:r>
              <a:rPr lang="en-US" sz="1600" dirty="0" err="1"/>
              <a:t>revisar</a:t>
            </a:r>
            <a:r>
              <a:rPr lang="en-US" sz="1600" dirty="0"/>
              <a:t> que </a:t>
            </a:r>
            <a:r>
              <a:rPr lang="en-US" sz="1600" dirty="0" err="1"/>
              <a:t>exista</a:t>
            </a:r>
            <a:r>
              <a:rPr lang="en-US" sz="1600" dirty="0"/>
              <a:t> </a:t>
            </a:r>
            <a:r>
              <a:rPr lang="en-US" sz="1600" dirty="0" err="1"/>
              <a:t>servicio</a:t>
            </a:r>
            <a:r>
              <a:rPr lang="en-US" sz="1600" dirty="0"/>
              <a:t> en la zona de </a:t>
            </a:r>
            <a:r>
              <a:rPr lang="en-US" sz="1600" dirty="0" err="1"/>
              <a:t>desarrollo</a:t>
            </a:r>
            <a:r>
              <a:rPr lang="en-US" sz="1600" dirty="0"/>
              <a:t>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/>
              <a:t>140 x 12 byte upload and 4 x 8 byte download </a:t>
            </a:r>
            <a:r>
              <a:rPr lang="en-US" sz="1600" dirty="0" err="1"/>
              <a:t>mensajes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dia</a:t>
            </a:r>
            <a:endParaRPr lang="en-US" sz="16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00" dirty="0" err="1"/>
              <a:t>Frecuencia</a:t>
            </a:r>
            <a:r>
              <a:rPr lang="en-US" sz="1600" dirty="0"/>
              <a:t> </a:t>
            </a:r>
            <a:r>
              <a:rPr lang="en-US" sz="1600" dirty="0" err="1"/>
              <a:t>fija</a:t>
            </a:r>
            <a:r>
              <a:rPr lang="en-US" sz="1600" dirty="0"/>
              <a:t> en </a:t>
            </a:r>
            <a:r>
              <a:rPr lang="en-US" sz="1600" dirty="0" err="1"/>
              <a:t>funcion</a:t>
            </a:r>
            <a:r>
              <a:rPr lang="en-US" sz="1600" dirty="0"/>
              <a:t> de la </a:t>
            </a:r>
            <a:r>
              <a:rPr lang="en-US" sz="1600" dirty="0" err="1"/>
              <a:t>localizacion</a:t>
            </a:r>
            <a:endParaRPr lang="en-US" sz="1600" dirty="0"/>
          </a:p>
          <a:p>
            <a:endParaRPr lang="es-A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0" y="1834240"/>
            <a:ext cx="2877899" cy="13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2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¿Quien es quien?-licenciadas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717675"/>
            <a:ext cx="7290055" cy="3017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AR" sz="1800" dirty="0"/>
              <a:t>NB-</a:t>
            </a:r>
            <a:r>
              <a:rPr lang="es-AR" sz="1800" dirty="0" err="1"/>
              <a:t>IoT</a:t>
            </a:r>
            <a:r>
              <a:rPr lang="es-AR" sz="1800" dirty="0"/>
              <a:t>, LTE Cat-M1 y EC-GPRS son estándares celulares de </a:t>
            </a:r>
            <a:r>
              <a:rPr lang="es-AR" sz="1800" dirty="0" err="1"/>
              <a:t>IoT</a:t>
            </a:r>
            <a:r>
              <a:rPr lang="es-AR" sz="1800" dirty="0"/>
              <a:t>. Son ecosistemas de varios proveedores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AR" sz="1800" b="1" dirty="0">
                <a:solidFill>
                  <a:srgbClr val="FF0000"/>
                </a:solidFill>
              </a:rPr>
              <a:t>LTE Cat-M1 </a:t>
            </a:r>
            <a:r>
              <a:rPr lang="es-AR" sz="1800" dirty="0"/>
              <a:t>se modifica a partir de las tecnologías LTE existentes lanzadas por 3GPP. Es una versión simplificada de la tecnología existente y hace uso de conjuntos de chips más simples y menos costosos. Ofrece velocidades de datos más rápidas que otras tecnologías LPWAN. Se puede admitir con una actualización de software a la infraestructura LTE existente.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AR" sz="1800" b="1" dirty="0">
                <a:solidFill>
                  <a:srgbClr val="FF0000"/>
                </a:solidFill>
              </a:rPr>
              <a:t>NB-</a:t>
            </a:r>
            <a:r>
              <a:rPr lang="es-AR" sz="1800" b="1" dirty="0" err="1">
                <a:solidFill>
                  <a:srgbClr val="FF0000"/>
                </a:solidFill>
              </a:rPr>
              <a:t>IoT</a:t>
            </a:r>
            <a:r>
              <a:rPr lang="es-AR" sz="1800" dirty="0"/>
              <a:t> es una tecnología especifica lanzada por 3GPP. Se puede admitir con una actualización de software para LTE o infraestructura de RAN existente. Sus beneficios incluyen un costo de dispositivo relativamente bajo y muy buena calidad de enlace en comparación con otras tecnologías.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AR" sz="1800" b="1" dirty="0">
                <a:solidFill>
                  <a:srgbClr val="FF0000"/>
                </a:solidFill>
              </a:rPr>
              <a:t>EC-GPRS</a:t>
            </a:r>
            <a:r>
              <a:rPr lang="es-AR" sz="1800" dirty="0"/>
              <a:t> es la versión de cobertura extendida de GPRS. Se puede admitir con una actualización de software para la infraestructura GSM. 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1A9A-992F-4AA6-9446-D788971B5C8B}" type="datetime1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dirty="0" err="1"/>
              <a:t>Tecnologias</a:t>
            </a:r>
            <a:r>
              <a:rPr lang="es-AR" dirty="0"/>
              <a:t> </a:t>
            </a:r>
            <a:r>
              <a:rPr lang="es-AR" dirty="0" err="1"/>
              <a:t>Ioa</a:t>
            </a:r>
            <a:r>
              <a:rPr lang="es-AR" dirty="0"/>
              <a:t>                                                                                 Fernando Gregorio IIIE/DIEC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36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9116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comparación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527" y="1382942"/>
            <a:ext cx="6829480" cy="414269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C1233-4005-41C1-A3F9-2DA68268C91D}" type="datetime1">
              <a:rPr lang="es-AR" smtClean="0"/>
              <a:t>18/5/2022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Tecnologias IoT                                                                                  Fernando Gregorio IIIE/DIEC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6702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403350" y="419100"/>
            <a:ext cx="8142288" cy="1123950"/>
          </a:xfrm>
        </p:spPr>
        <p:txBody>
          <a:bodyPr/>
          <a:lstStyle/>
          <a:p>
            <a:r>
              <a:rPr lang="es-AR" altLang="es-AR" sz="3600"/>
              <a:t>LTE: La herramienta de las TELCOS para IOT</a:t>
            </a:r>
          </a:p>
        </p:txBody>
      </p:sp>
      <p:pic>
        <p:nvPicPr>
          <p:cNvPr id="34819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9588" y="2652713"/>
            <a:ext cx="8058150" cy="3654425"/>
          </a:xfrm>
        </p:spPr>
      </p:pic>
      <p:sp>
        <p:nvSpPr>
          <p:cNvPr id="3" name="TextBox 2"/>
          <p:cNvSpPr txBox="1"/>
          <p:nvPr/>
        </p:nvSpPr>
        <p:spPr>
          <a:xfrm>
            <a:off x="357188" y="1936750"/>
            <a:ext cx="8362950" cy="7381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AR" sz="2100" dirty="0"/>
              <a:t>En función de las aplicaciones, LTE puede ofrecer diferentes tipos de variantes</a:t>
            </a:r>
          </a:p>
        </p:txBody>
      </p:sp>
      <p:sp>
        <p:nvSpPr>
          <p:cNvPr id="34821" name="Date Placeholder 4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A34E5F-5173-494C-B54A-EB63177AF5BA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4822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1BBDBB-597D-4CF3-826A-9C3D7900F9A3}" type="slidenum">
              <a:rPr lang="es-AR" altLang="es-AR" smtClean="0"/>
              <a:pPr/>
              <a:t>38</a:t>
            </a:fld>
            <a:endParaRPr lang="es-AR" altLang="es-AR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LTE: La herramienta de las TELCOS para IOT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pic>
        <p:nvPicPr>
          <p:cNvPr id="358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2333625"/>
            <a:ext cx="55387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8350" y="4683125"/>
            <a:ext cx="8362950" cy="73818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AR" sz="2100" dirty="0"/>
              <a:t>En función de las aplicaciones, LTE puede ofrecer diferentes tipos de variantes</a:t>
            </a:r>
          </a:p>
        </p:txBody>
      </p:sp>
      <p:sp>
        <p:nvSpPr>
          <p:cNvPr id="35846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4E1D03-A2B0-4598-8814-017CC69B90B6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584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24C696-BE40-4D0E-8888-9B504579BB35}" type="slidenum">
              <a:rPr lang="es-AR" altLang="es-AR" smtClean="0"/>
              <a:pPr/>
              <a:t>39</a:t>
            </a:fld>
            <a:endParaRPr lang="es-AR" altLang="es-A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Contenido del curso</a:t>
            </a:r>
            <a:endParaRPr lang="es-ES_tradnl" altLang="es-AR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412875"/>
            <a:ext cx="7010400" cy="4114800"/>
          </a:xfrm>
        </p:spPr>
        <p:txBody>
          <a:bodyPr/>
          <a:lstStyle/>
          <a:p>
            <a:r>
              <a:rPr lang="es-ES" altLang="es-AR" sz="1800" dirty="0"/>
              <a:t>Detección multiusuario</a:t>
            </a:r>
            <a:endParaRPr lang="es-AR" altLang="es-AR" sz="1800" dirty="0"/>
          </a:p>
          <a:p>
            <a:pPr lvl="1"/>
            <a:r>
              <a:rPr lang="es-ES" altLang="es-AR" sz="1600" dirty="0"/>
              <a:t>Una introducción a las técnicas de detección multiusuario</a:t>
            </a:r>
            <a:endParaRPr lang="es-AR" altLang="es-AR" sz="1600" dirty="0"/>
          </a:p>
          <a:p>
            <a:pPr lvl="1"/>
            <a:r>
              <a:rPr lang="es-ES" altLang="es-AR" sz="1600" dirty="0"/>
              <a:t>Detector optimo</a:t>
            </a:r>
            <a:endParaRPr lang="es-AR" altLang="es-AR" sz="1600" dirty="0"/>
          </a:p>
          <a:p>
            <a:pPr lvl="1"/>
            <a:r>
              <a:rPr lang="es-ES" altLang="es-AR" sz="1600" dirty="0"/>
              <a:t>Detectores lineales</a:t>
            </a:r>
            <a:endParaRPr lang="es-AR" altLang="es-AR" sz="1600" dirty="0"/>
          </a:p>
          <a:p>
            <a:pPr lvl="1"/>
            <a:r>
              <a:rPr lang="es-ES" altLang="es-AR" sz="1600" dirty="0"/>
              <a:t>Detectores basado en decisiones (iterativos)</a:t>
            </a:r>
            <a:endParaRPr lang="es-AR" altLang="es-AR" sz="1600" dirty="0"/>
          </a:p>
          <a:p>
            <a:pPr lvl="1"/>
            <a:r>
              <a:rPr lang="es-ES" altLang="es-AR" sz="1600" dirty="0"/>
              <a:t>Implementación: Complejidad y desempeño</a:t>
            </a:r>
            <a:endParaRPr lang="es-AR" altLang="es-AR" sz="1600" dirty="0"/>
          </a:p>
          <a:p>
            <a:r>
              <a:rPr lang="es-ES" altLang="es-AR" sz="1800" dirty="0"/>
              <a:t>OFDM en los sistemas estandarizados</a:t>
            </a:r>
            <a:endParaRPr lang="es-AR" altLang="es-AR" sz="1800" dirty="0"/>
          </a:p>
          <a:p>
            <a:pPr lvl="1"/>
            <a:r>
              <a:rPr lang="es-ES" altLang="es-AR" sz="1600" dirty="0"/>
              <a:t>Numerología: número de portadoras, ancho de banda, tiempo de símbolo</a:t>
            </a:r>
            <a:endParaRPr lang="es-AR" altLang="es-AR" sz="1600" dirty="0"/>
          </a:p>
          <a:p>
            <a:pPr lvl="1"/>
            <a:r>
              <a:rPr lang="es-ES" altLang="es-AR" sz="1600" dirty="0"/>
              <a:t>Aplicaciones de telefonía celular - LTE versión 13: Parámetros de implementación , Detalles de la capa física, </a:t>
            </a:r>
            <a:endParaRPr lang="es-AR" altLang="es-AR" sz="1600" dirty="0"/>
          </a:p>
          <a:p>
            <a:pPr lvl="1"/>
            <a:r>
              <a:rPr lang="es-AR" altLang="es-AR" sz="1600" dirty="0"/>
              <a:t>Aplicación de elevada movilidad: HST (escalabilidad, efecto </a:t>
            </a:r>
            <a:r>
              <a:rPr lang="es-AR" altLang="es-AR" sz="1600" dirty="0" err="1"/>
              <a:t>doppler</a:t>
            </a:r>
            <a:r>
              <a:rPr lang="es-AR" altLang="es-AR" sz="1600" dirty="0"/>
              <a:t>)</a:t>
            </a:r>
          </a:p>
          <a:p>
            <a:pPr lvl="1"/>
            <a:r>
              <a:rPr lang="es-AR" altLang="es-AR" sz="1600" dirty="0"/>
              <a:t>Aplicación de muy bajo consumo: nodos NB-</a:t>
            </a:r>
            <a:r>
              <a:rPr lang="es-AR" altLang="es-AR" sz="1600" dirty="0" err="1"/>
              <a:t>iOT</a:t>
            </a:r>
            <a:endParaRPr lang="es-AR" altLang="es-AR" sz="1600" dirty="0"/>
          </a:p>
          <a:p>
            <a:pPr lvl="1"/>
            <a:r>
              <a:rPr lang="es-AR" altLang="es-AR" sz="1600" dirty="0"/>
              <a:t>Comunicación máquina- máquina M2M: sistemas LTE-M</a:t>
            </a:r>
          </a:p>
          <a:p>
            <a:pPr lvl="1"/>
            <a:r>
              <a:rPr lang="es-AR" altLang="es-AR" sz="1600" dirty="0"/>
              <a:t>OFDM en aplicaciones futuras: tendencias en 5G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800225" y="350838"/>
            <a:ext cx="7289800" cy="1123950"/>
          </a:xfrm>
        </p:spPr>
        <p:txBody>
          <a:bodyPr/>
          <a:lstStyle/>
          <a:p>
            <a:r>
              <a:rPr lang="es-AR" altLang="es-AR" sz="3600"/>
              <a:t>LTE: La herramienta de las TELCOS para IOT</a:t>
            </a:r>
          </a:p>
        </p:txBody>
      </p:sp>
      <p:pic>
        <p:nvPicPr>
          <p:cNvPr id="3686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5925" y="3259138"/>
            <a:ext cx="6238875" cy="1323975"/>
          </a:xfrm>
        </p:spPr>
      </p:pic>
      <p:pic>
        <p:nvPicPr>
          <p:cNvPr id="368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879600"/>
            <a:ext cx="6116638" cy="142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4516438"/>
            <a:ext cx="6178550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238" y="3259138"/>
            <a:ext cx="252412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F14246-8A47-4330-AFEA-D4248105BA81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6872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679C6F-ABFD-456B-8505-3C9C4C404C38}" type="slidenum">
              <a:rPr lang="es-AR" altLang="es-AR" smtClean="0"/>
              <a:pPr/>
              <a:t>40</a:t>
            </a:fld>
            <a:endParaRPr lang="es-AR" altLang="es-AR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2571750"/>
            <a:ext cx="5548313" cy="301783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16063" y="406400"/>
            <a:ext cx="7289800" cy="1125538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AR" sz="3750" dirty="0"/>
              <a:t>LTE: La herramienta de las TELCOS para IOT</a:t>
            </a:r>
          </a:p>
        </p:txBody>
      </p:sp>
      <p:sp>
        <p:nvSpPr>
          <p:cNvPr id="3" name="Oval 2"/>
          <p:cNvSpPr/>
          <p:nvPr/>
        </p:nvSpPr>
        <p:spPr>
          <a:xfrm>
            <a:off x="5172075" y="2424113"/>
            <a:ext cx="1203325" cy="33909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37893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031048-E801-4EA2-A77F-A4951F7725B5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789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7466DC6-846E-45AA-9975-AE7A5FD8D2B1}" type="slidenum">
              <a:rPr lang="es-AR" altLang="es-AR" smtClean="0"/>
              <a:pPr/>
              <a:t>41</a:t>
            </a:fld>
            <a:endParaRPr lang="es-AR" altLang="es-AR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3" y="4186903"/>
            <a:ext cx="6976126" cy="998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LORA vs NB-IOT VS </a:t>
            </a:r>
            <a:r>
              <a:rPr lang="es-AR" dirty="0" err="1"/>
              <a:t>Sigfox</a:t>
            </a:r>
            <a:endParaRPr lang="es-A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169179"/>
            <a:ext cx="3236233" cy="1486125"/>
          </a:xfrm>
        </p:spPr>
      </p:pic>
      <p:sp>
        <p:nvSpPr>
          <p:cNvPr id="6" name="Rectangular Callout 5"/>
          <p:cNvSpPr/>
          <p:nvPr/>
        </p:nvSpPr>
        <p:spPr>
          <a:xfrm>
            <a:off x="3171269" y="2330794"/>
            <a:ext cx="2483708" cy="1377531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dirty="0"/>
              <a:t>El costo  puede definir la solución a elegir!!!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2A704-C57E-461A-99CD-48AE74A8933C}" type="datetime1">
              <a:rPr lang="es-AR" smtClean="0"/>
              <a:t>18/5/2022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/>
              <a:t>Tecnologias IoT                                                                                  Fernando Gregorio IIIE/DIEC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EA2D9-BB97-48F6-ABEE-56A30A458865}" type="slidenum">
              <a:rPr lang="es-AR" smtClean="0"/>
              <a:t>42</a:t>
            </a:fld>
            <a:endParaRPr lang="es-AR"/>
          </a:p>
        </p:txBody>
      </p:sp>
      <p:sp>
        <p:nvSpPr>
          <p:cNvPr id="3" name="TextBox 2"/>
          <p:cNvSpPr txBox="1"/>
          <p:nvPr/>
        </p:nvSpPr>
        <p:spPr>
          <a:xfrm>
            <a:off x="6300192" y="5187395"/>
            <a:ext cx="1573957" cy="3077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AR" sz="1400" dirty="0"/>
              <a:t>Valores año 2016</a:t>
            </a:r>
          </a:p>
        </p:txBody>
      </p:sp>
    </p:spTree>
    <p:extLst>
      <p:ext uri="{BB962C8B-B14F-4D97-AF65-F5344CB8AC3E}">
        <p14:creationId xmlns:p14="http://schemas.microsoft.com/office/powerpoint/2010/main" val="1506506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NB-IOT</a:t>
            </a:r>
          </a:p>
        </p:txBody>
      </p:sp>
      <p:pic>
        <p:nvPicPr>
          <p:cNvPr id="38915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9338" y="2794000"/>
            <a:ext cx="4186237" cy="2571750"/>
          </a:xfrm>
        </p:spPr>
      </p:pic>
      <p:sp>
        <p:nvSpPr>
          <p:cNvPr id="3891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E9FCAC0-A258-4749-A76F-6825A1E33FE0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89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56AD20-062F-4A4F-9CE2-01A1234EB1FC}" type="slidenum">
              <a:rPr lang="es-AR" altLang="es-AR" smtClean="0"/>
              <a:pPr/>
              <a:t>43</a:t>
            </a:fld>
            <a:endParaRPr lang="es-AR" altLang="es-AR"/>
          </a:p>
        </p:txBody>
      </p:sp>
      <p:sp>
        <p:nvSpPr>
          <p:cNvPr id="8" name="TextBox 7"/>
          <p:cNvSpPr txBox="1"/>
          <p:nvPr/>
        </p:nvSpPr>
        <p:spPr>
          <a:xfrm>
            <a:off x="474663" y="2276475"/>
            <a:ext cx="2203450" cy="6461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s-AR" dirty="0"/>
              <a:t>3 modos de </a:t>
            </a:r>
            <a:r>
              <a:rPr lang="es-AR" dirty="0" err="1"/>
              <a:t>operacion</a:t>
            </a:r>
            <a:endParaRPr lang="es-AR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Dispositivos conectados: evolución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582613" y="2179638"/>
            <a:ext cx="7289800" cy="3017837"/>
          </a:xfrm>
        </p:spPr>
        <p:txBody>
          <a:bodyPr/>
          <a:lstStyle/>
          <a:p>
            <a:r>
              <a:rPr lang="es-AR" altLang="es-AR" sz="1800"/>
              <a:t>Las empresas de telefonía celular (licenciadas) desean quedarse con una porción importante de ese mercado </a:t>
            </a:r>
          </a:p>
        </p:txBody>
      </p:sp>
      <p:pic>
        <p:nvPicPr>
          <p:cNvPr id="39940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94000"/>
            <a:ext cx="4679950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4191000" y="3213100"/>
            <a:ext cx="1676400" cy="1244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22688" y="2811463"/>
            <a:ext cx="633412" cy="617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3" name="Date Placeholder 5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F576D91-220F-4E9A-9867-2D5E73D31FC8}" type="datetime1">
              <a:rPr lang="es-AR" altLang="es-AR" smtClean="0"/>
              <a:pPr/>
              <a:t>18/5/2022</a:t>
            </a:fld>
            <a:endParaRPr lang="es-AR" altLang="es-AR"/>
          </a:p>
        </p:txBody>
      </p:sp>
      <p:sp>
        <p:nvSpPr>
          <p:cNvPr id="39944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94C13F-38A1-4BD2-9EC5-2217E0B6E1A8}" type="slidenum">
              <a:rPr lang="es-AR" altLang="es-AR" smtClean="0"/>
              <a:pPr/>
              <a:t>44</a:t>
            </a:fld>
            <a:endParaRPr lang="es-AR" altLang="es-AR"/>
          </a:p>
        </p:txBody>
      </p:sp>
      <p:sp>
        <p:nvSpPr>
          <p:cNvPr id="39945" name="TextBox 10"/>
          <p:cNvSpPr txBox="1">
            <a:spLocks noChangeArrowheads="1"/>
          </p:cNvSpPr>
          <p:nvPr/>
        </p:nvSpPr>
        <p:spPr bwMode="auto">
          <a:xfrm>
            <a:off x="6029325" y="3073400"/>
            <a:ext cx="2505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AR" altLang="es-AR"/>
              <a:t>Conexiones maquina a maquina  M2M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altLang="es-AR"/>
              <a:t>IoT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4G y la historia continua</a:t>
            </a:r>
          </a:p>
        </p:txBody>
      </p:sp>
      <p:pic>
        <p:nvPicPr>
          <p:cNvPr id="40963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527300"/>
            <a:ext cx="7010400" cy="2870200"/>
          </a:xfrm>
        </p:spPr>
      </p:pic>
      <p:sp>
        <p:nvSpPr>
          <p:cNvPr id="4096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6084888" y="5589588"/>
            <a:ext cx="901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tx1"/>
                </a:solidFill>
              </a:rPr>
              <a:t>NOKIA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5G: servicio a medida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4198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4198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806575"/>
            <a:ext cx="64087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31519" y="1559215"/>
            <a:ext cx="1152400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 err="1"/>
              <a:t>eMMB</a:t>
            </a:r>
            <a:endParaRPr lang="es-AR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5685393"/>
            <a:ext cx="1152400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 err="1"/>
              <a:t>mMTC</a:t>
            </a:r>
            <a:endParaRPr lang="es-AR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5685393"/>
            <a:ext cx="1152400" cy="369332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/>
              <a:t>URRLC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5G: servicio a medida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4301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4301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205038"/>
            <a:ext cx="7693025" cy="32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692275" y="263525"/>
            <a:ext cx="7010400" cy="1527175"/>
          </a:xfrm>
        </p:spPr>
        <p:txBody>
          <a:bodyPr/>
          <a:lstStyle/>
          <a:p>
            <a:r>
              <a:rPr lang="es-AR" altLang="es-AR"/>
              <a:t>5G: </a:t>
            </a:r>
            <a:r>
              <a:rPr lang="es-AR" altLang="es-AR" sz="3200"/>
              <a:t>diferentes escenarios/diferentes necesidades</a:t>
            </a:r>
            <a:endParaRPr lang="es-AR" altLang="es-AR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4403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4403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1730375"/>
            <a:ext cx="7905750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LTE y su evolución</a:t>
            </a:r>
            <a:endParaRPr lang="es-ES_tradnl" altLang="es-AR"/>
          </a:p>
        </p:txBody>
      </p:sp>
      <p:sp>
        <p:nvSpPr>
          <p:cNvPr id="45059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332163" y="6440488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01013" y="6381750"/>
            <a:ext cx="73025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FB809DD8-8124-49BD-B284-54E858E8D135}" type="slidenum">
              <a:rPr lang="es-ES" altLang="es-AR" sz="1000" smtClean="0">
                <a:solidFill>
                  <a:schemeClr val="tx1"/>
                </a:solidFill>
                <a:cs typeface="Arial" panose="020B0604020202020204" pitchFamily="34" charset="0"/>
              </a:rPr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s-ES" altLang="es-AR" sz="10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71550" y="5268913"/>
          <a:ext cx="6096000" cy="3714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s-AR" sz="1800" dirty="0"/>
                        <a:t>2009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2010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2011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2012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2013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2014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2015</a:t>
                      </a:r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s-AR" sz="1800" dirty="0"/>
                        <a:t>2016</a:t>
                      </a:r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Down Arrow Callout 7"/>
          <p:cNvSpPr/>
          <p:nvPr/>
        </p:nvSpPr>
        <p:spPr>
          <a:xfrm>
            <a:off x="1042988" y="4549775"/>
            <a:ext cx="649287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R8</a:t>
            </a:r>
          </a:p>
        </p:txBody>
      </p:sp>
      <p:sp>
        <p:nvSpPr>
          <p:cNvPr id="9" name="Down Arrow Callout 8"/>
          <p:cNvSpPr/>
          <p:nvPr/>
        </p:nvSpPr>
        <p:spPr>
          <a:xfrm>
            <a:off x="1725613" y="4545013"/>
            <a:ext cx="647700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R9</a:t>
            </a:r>
          </a:p>
        </p:txBody>
      </p:sp>
      <p:sp>
        <p:nvSpPr>
          <p:cNvPr id="10" name="Down Arrow Callout 9"/>
          <p:cNvSpPr/>
          <p:nvPr/>
        </p:nvSpPr>
        <p:spPr>
          <a:xfrm>
            <a:off x="2700338" y="4532313"/>
            <a:ext cx="647700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R10</a:t>
            </a:r>
          </a:p>
        </p:txBody>
      </p:sp>
      <p:sp>
        <p:nvSpPr>
          <p:cNvPr id="11" name="Down Arrow Callout 10"/>
          <p:cNvSpPr/>
          <p:nvPr/>
        </p:nvSpPr>
        <p:spPr>
          <a:xfrm>
            <a:off x="3671888" y="4527550"/>
            <a:ext cx="647700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R11</a:t>
            </a:r>
          </a:p>
        </p:txBody>
      </p:sp>
      <p:sp>
        <p:nvSpPr>
          <p:cNvPr id="12" name="Down Arrow Callout 11"/>
          <p:cNvSpPr/>
          <p:nvPr/>
        </p:nvSpPr>
        <p:spPr>
          <a:xfrm>
            <a:off x="5397500" y="4538663"/>
            <a:ext cx="647700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R12</a:t>
            </a:r>
          </a:p>
        </p:txBody>
      </p:sp>
      <p:sp>
        <p:nvSpPr>
          <p:cNvPr id="13" name="Pentagon 12"/>
          <p:cNvSpPr/>
          <p:nvPr/>
        </p:nvSpPr>
        <p:spPr>
          <a:xfrm>
            <a:off x="1476375" y="5827713"/>
            <a:ext cx="1150938" cy="215900"/>
          </a:xfrm>
          <a:prstGeom prst="homePlate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R8</a:t>
            </a:r>
          </a:p>
        </p:txBody>
      </p:sp>
      <p:sp>
        <p:nvSpPr>
          <p:cNvPr id="14" name="Pentagon 13"/>
          <p:cNvSpPr/>
          <p:nvPr/>
        </p:nvSpPr>
        <p:spPr>
          <a:xfrm>
            <a:off x="2843213" y="5827713"/>
            <a:ext cx="1019175" cy="215900"/>
          </a:xfrm>
          <a:prstGeom prst="homePlate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R9</a:t>
            </a:r>
          </a:p>
        </p:txBody>
      </p:sp>
      <p:sp>
        <p:nvSpPr>
          <p:cNvPr id="15" name="Pentagon 14"/>
          <p:cNvSpPr/>
          <p:nvPr/>
        </p:nvSpPr>
        <p:spPr>
          <a:xfrm>
            <a:off x="4211638" y="5840413"/>
            <a:ext cx="936625" cy="215900"/>
          </a:xfrm>
          <a:prstGeom prst="homePlate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R10</a:t>
            </a:r>
          </a:p>
        </p:txBody>
      </p:sp>
      <p:sp>
        <p:nvSpPr>
          <p:cNvPr id="16" name="Pentagon 15"/>
          <p:cNvSpPr/>
          <p:nvPr/>
        </p:nvSpPr>
        <p:spPr>
          <a:xfrm>
            <a:off x="5508625" y="5827713"/>
            <a:ext cx="1727200" cy="215900"/>
          </a:xfrm>
          <a:prstGeom prst="homePlate">
            <a:avLst/>
          </a:prstGeom>
          <a:solidFill>
            <a:srgbClr val="00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89038" y="2449513"/>
            <a:ext cx="1873250" cy="5857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Soporte </a:t>
            </a:r>
            <a:r>
              <a:rPr lang="es-AR" sz="1600" dirty="0" err="1"/>
              <a:t>Femto</a:t>
            </a:r>
            <a:r>
              <a:rPr lang="es-AR" sz="1600" dirty="0"/>
              <a:t> BS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2138" y="1943100"/>
            <a:ext cx="1871662" cy="2308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Carrier </a:t>
            </a:r>
            <a:r>
              <a:rPr lang="es-AR" sz="1600" dirty="0" err="1"/>
              <a:t>aggregation</a:t>
            </a:r>
            <a:r>
              <a:rPr lang="es-AR" sz="1600" dirty="0"/>
              <a:t> (CA)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8x8 MIMO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Redes heterogéneas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Coordinación de interferencias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32138" y="1573213"/>
            <a:ext cx="1871662" cy="3698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hangingPunct="1">
              <a:defRPr/>
            </a:pPr>
            <a:r>
              <a:rPr lang="es-AR" dirty="0"/>
              <a:t>LTE-</a:t>
            </a:r>
            <a:r>
              <a:rPr lang="es-AR" dirty="0" err="1"/>
              <a:t>Advanced</a:t>
            </a:r>
            <a:endParaRPr lang="es-AR" dirty="0"/>
          </a:p>
        </p:txBody>
      </p:sp>
      <p:sp>
        <p:nvSpPr>
          <p:cNvPr id="20" name="TextBox 19"/>
          <p:cNvSpPr txBox="1"/>
          <p:nvPr/>
        </p:nvSpPr>
        <p:spPr>
          <a:xfrm>
            <a:off x="5292725" y="1930400"/>
            <a:ext cx="1871663" cy="132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Mejoras en coordinación de interferencias y CA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34250" y="2046288"/>
            <a:ext cx="1873250" cy="584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M2M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D2D</a:t>
            </a:r>
          </a:p>
        </p:txBody>
      </p:sp>
      <p:cxnSp>
        <p:nvCxnSpPr>
          <p:cNvPr id="22" name="Straight Arrow Connector 21"/>
          <p:cNvCxnSpPr>
            <a:endCxn id="8" idx="0"/>
          </p:cNvCxnSpPr>
          <p:nvPr/>
        </p:nvCxnSpPr>
        <p:spPr>
          <a:xfrm>
            <a:off x="1042988" y="3811588"/>
            <a:ext cx="325437" cy="738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978025" y="3035300"/>
            <a:ext cx="231775" cy="1492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062288" y="4251325"/>
            <a:ext cx="285750" cy="2619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319588" y="3257550"/>
            <a:ext cx="1401762" cy="1255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21350" y="2676525"/>
            <a:ext cx="1946275" cy="18367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own Arrow Callout 26"/>
          <p:cNvSpPr/>
          <p:nvPr/>
        </p:nvSpPr>
        <p:spPr>
          <a:xfrm>
            <a:off x="6494463" y="4538663"/>
            <a:ext cx="647700" cy="638175"/>
          </a:xfrm>
          <a:prstGeom prst="downArrowCallout">
            <a:avLst/>
          </a:prstGeom>
          <a:solidFill>
            <a:srgbClr val="FF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dirty="0"/>
              <a:t>R13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58050" y="3257550"/>
            <a:ext cx="1871663" cy="13223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LTE en bandas no licenciadas (LAA)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es-AR" sz="1600" dirty="0"/>
              <a:t>3D </a:t>
            </a:r>
            <a:r>
              <a:rPr lang="es-AR" sz="1600" dirty="0" err="1"/>
              <a:t>beamforming</a:t>
            </a:r>
            <a:endParaRPr lang="es-AR" sz="1600" dirty="0"/>
          </a:p>
        </p:txBody>
      </p:sp>
      <p:sp>
        <p:nvSpPr>
          <p:cNvPr id="45102" name="TextBox 8"/>
          <p:cNvSpPr txBox="1">
            <a:spLocks noChangeArrowheads="1"/>
          </p:cNvSpPr>
          <p:nvPr/>
        </p:nvSpPr>
        <p:spPr bwMode="auto">
          <a:xfrm>
            <a:off x="1458913" y="6488113"/>
            <a:ext cx="1319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bg1"/>
                </a:solidFill>
                <a:cs typeface="Arial" panose="020B0604020202020204" pitchFamily="34" charset="0"/>
              </a:rPr>
              <a:t>150Mbps</a:t>
            </a:r>
          </a:p>
        </p:txBody>
      </p:sp>
      <p:sp>
        <p:nvSpPr>
          <p:cNvPr id="45103" name="TextBox 34"/>
          <p:cNvSpPr txBox="1">
            <a:spLocks noChangeArrowheads="1"/>
          </p:cNvSpPr>
          <p:nvPr/>
        </p:nvSpPr>
        <p:spPr bwMode="auto">
          <a:xfrm>
            <a:off x="4019550" y="6499225"/>
            <a:ext cx="13192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bg1"/>
                </a:solidFill>
                <a:cs typeface="Arial" panose="020B0604020202020204" pitchFamily="34" charset="0"/>
              </a:rPr>
              <a:t>300Mbps</a:t>
            </a:r>
          </a:p>
        </p:txBody>
      </p:sp>
      <p:sp>
        <p:nvSpPr>
          <p:cNvPr id="45104" name="TextBox 35"/>
          <p:cNvSpPr txBox="1">
            <a:spLocks noChangeArrowheads="1"/>
          </p:cNvSpPr>
          <p:nvPr/>
        </p:nvSpPr>
        <p:spPr bwMode="auto">
          <a:xfrm>
            <a:off x="5594350" y="6508750"/>
            <a:ext cx="1319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bg1"/>
                </a:solidFill>
                <a:cs typeface="Arial" panose="020B0604020202020204" pitchFamily="34" charset="0"/>
              </a:rPr>
              <a:t>450Mbps</a:t>
            </a:r>
          </a:p>
        </p:txBody>
      </p:sp>
      <p:sp>
        <p:nvSpPr>
          <p:cNvPr id="45105" name="TextBox 37"/>
          <p:cNvSpPr txBox="1">
            <a:spLocks noChangeArrowheads="1"/>
          </p:cNvSpPr>
          <p:nvPr/>
        </p:nvSpPr>
        <p:spPr bwMode="auto">
          <a:xfrm>
            <a:off x="7610475" y="6486525"/>
            <a:ext cx="1319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AR" altLang="es-AR" sz="1800">
                <a:solidFill>
                  <a:schemeClr val="bg1"/>
                </a:solidFill>
                <a:cs typeface="Arial" panose="020B0604020202020204" pitchFamily="34" charset="0"/>
              </a:rPr>
              <a:t>1Gbps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3132138" y="6308725"/>
            <a:ext cx="258921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107" name="TextBox 3"/>
          <p:cNvSpPr txBox="1">
            <a:spLocks noChangeArrowheads="1"/>
          </p:cNvSpPr>
          <p:nvPr/>
        </p:nvSpPr>
        <p:spPr bwMode="auto">
          <a:xfrm>
            <a:off x="5915025" y="6126163"/>
            <a:ext cx="1806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AR" sz="1400" b="1">
                <a:solidFill>
                  <a:schemeClr val="tx2"/>
                </a:solidFill>
              </a:rPr>
              <a:t>IMPLEMENTACIÓN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Contenido del curso</a:t>
            </a:r>
            <a:endParaRPr lang="es-ES_tradnl" altLang="es-AR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76375" y="1412875"/>
            <a:ext cx="7010400" cy="4114800"/>
          </a:xfrm>
        </p:spPr>
        <p:txBody>
          <a:bodyPr/>
          <a:lstStyle/>
          <a:p>
            <a:r>
              <a:rPr lang="es-ES" altLang="es-AR" sz="2000"/>
              <a:t>Sistemas MIMO MASIVO</a:t>
            </a:r>
            <a:endParaRPr lang="es-AR" altLang="es-AR" sz="2000"/>
          </a:p>
          <a:p>
            <a:pPr lvl="1"/>
            <a:r>
              <a:rPr lang="es-ES" altLang="es-AR" sz="1800"/>
              <a:t>Introducción</a:t>
            </a:r>
            <a:endParaRPr lang="es-AR" altLang="es-AR" sz="1800"/>
          </a:p>
          <a:p>
            <a:pPr lvl="1"/>
            <a:r>
              <a:rPr lang="es-ES" altLang="es-AR" sz="1800"/>
              <a:t>Diseño de precodificadores: complejidad vs desempeño</a:t>
            </a:r>
            <a:endParaRPr lang="es-AR" altLang="es-AR" sz="1800"/>
          </a:p>
          <a:p>
            <a:pPr lvl="1"/>
            <a:r>
              <a:rPr lang="es-AR" altLang="es-AR" sz="1800"/>
              <a:t>Sistemas de celda única /multicelda</a:t>
            </a:r>
          </a:p>
          <a:p>
            <a:pPr lvl="1"/>
            <a:r>
              <a:rPr lang="es-AR" altLang="es-AR" sz="1800"/>
              <a:t>Características del canal mimo masivo</a:t>
            </a:r>
          </a:p>
          <a:p>
            <a:pPr lvl="1"/>
            <a:r>
              <a:rPr lang="es-AR" altLang="es-AR" sz="1800"/>
              <a:t>Implementación: complejidad vs costo vs consumo</a:t>
            </a:r>
          </a:p>
          <a:p>
            <a:pPr lvl="1"/>
            <a:r>
              <a:rPr lang="es-AR" altLang="es-AR" sz="1800"/>
              <a:t>OFDM y MIMO MASIVO en 5G </a:t>
            </a:r>
          </a:p>
          <a:p>
            <a:endParaRPr lang="es-AR" altLang="es-AR" sz="3200"/>
          </a:p>
          <a:p>
            <a:endParaRPr lang="es-AR" altLang="es-AR"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5G: en camino</a:t>
            </a:r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pic>
        <p:nvPicPr>
          <p:cNvPr id="4608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5413"/>
            <a:ext cx="9144000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5G Espectro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4710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/>
              <a:t>Sistemas de comunicaciones inalámbricas</a:t>
            </a:r>
          </a:p>
        </p:txBody>
      </p:sp>
      <p:pic>
        <p:nvPicPr>
          <p:cNvPr id="4710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700213"/>
            <a:ext cx="5832475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7181850" y="1103313"/>
            <a:ext cx="19034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AR"/>
              <a:t>NR: Novel Radio</a:t>
            </a:r>
          </a:p>
        </p:txBody>
      </p:sp>
      <p:sp>
        <p:nvSpPr>
          <p:cNvPr id="47111" name="TextBox 6"/>
          <p:cNvSpPr txBox="1">
            <a:spLocks noChangeArrowheads="1"/>
          </p:cNvSpPr>
          <p:nvPr/>
        </p:nvSpPr>
        <p:spPr bwMode="auto">
          <a:xfrm>
            <a:off x="1116013" y="4818063"/>
            <a:ext cx="79692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AR" sz="1600" b="1" dirty="0"/>
              <a:t>LTE </a:t>
            </a:r>
            <a:r>
              <a:rPr lang="es-AR" altLang="es-AR" sz="1600" b="1" dirty="0" err="1"/>
              <a:t>evolution</a:t>
            </a:r>
            <a:r>
              <a:rPr lang="es-AR" altLang="es-AR" sz="1600" dirty="0"/>
              <a:t>: LTE evolucionará para brindar soporte a los nuevos </a:t>
            </a:r>
          </a:p>
          <a:p>
            <a:r>
              <a:rPr lang="es-AR" altLang="es-AR" sz="1600" dirty="0"/>
              <a:t>servicios de 5G (frecuencias inferiores a 6GHz)</a:t>
            </a:r>
          </a:p>
          <a:p>
            <a:r>
              <a:rPr lang="es-AR" altLang="es-AR" sz="1600" b="1" dirty="0"/>
              <a:t>NR</a:t>
            </a:r>
            <a:r>
              <a:rPr lang="es-AR" altLang="es-AR" sz="1600" dirty="0"/>
              <a:t>: es un nuevo paradigma. </a:t>
            </a:r>
            <a:r>
              <a:rPr lang="es-AR" altLang="es-AR" sz="1600" dirty="0">
                <a:solidFill>
                  <a:srgbClr val="00B050"/>
                </a:solidFill>
              </a:rPr>
              <a:t>NO REQUIERE COMPATIBILIDAD </a:t>
            </a:r>
            <a:r>
              <a:rPr lang="es-AR" altLang="es-AR" sz="1600" u="sng" dirty="0" err="1">
                <a:solidFill>
                  <a:srgbClr val="00B050"/>
                </a:solidFill>
              </a:rPr>
              <a:t>backward</a:t>
            </a:r>
            <a:r>
              <a:rPr lang="es-AR" altLang="es-AR" sz="1600" u="sng" dirty="0">
                <a:solidFill>
                  <a:srgbClr val="00B050"/>
                </a:solidFill>
              </a:rPr>
              <a:t> </a:t>
            </a:r>
            <a:r>
              <a:rPr lang="es-AR" altLang="es-AR" sz="1600" dirty="0">
                <a:solidFill>
                  <a:srgbClr val="00B050"/>
                </a:solidFill>
              </a:rPr>
              <a:t>CON LTE</a:t>
            </a:r>
            <a:r>
              <a:rPr lang="es-AR" altLang="es-AR" sz="1600" dirty="0"/>
              <a:t>.</a:t>
            </a:r>
          </a:p>
        </p:txBody>
      </p:sp>
      <p:sp>
        <p:nvSpPr>
          <p:cNvPr id="47112" name="TextBox 7"/>
          <p:cNvSpPr txBox="1">
            <a:spLocks noChangeArrowheads="1"/>
          </p:cNvSpPr>
          <p:nvPr/>
        </p:nvSpPr>
        <p:spPr bwMode="auto">
          <a:xfrm>
            <a:off x="5876925" y="217488"/>
            <a:ext cx="293211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s-AR" altLang="es-AR"/>
              <a:t>RAT: Radio access</a:t>
            </a:r>
          </a:p>
          <a:p>
            <a:pPr algn="ctr"/>
            <a:r>
              <a:rPr lang="es-AR" altLang="es-AR"/>
              <a:t>technologies</a:t>
            </a:r>
          </a:p>
        </p:txBody>
      </p:sp>
      <p:sp>
        <p:nvSpPr>
          <p:cNvPr id="47113" name="TextBox 8"/>
          <p:cNvSpPr txBox="1">
            <a:spLocks noChangeArrowheads="1"/>
          </p:cNvSpPr>
          <p:nvPr/>
        </p:nvSpPr>
        <p:spPr bwMode="auto">
          <a:xfrm>
            <a:off x="6164263" y="1092200"/>
            <a:ext cx="5921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AR" altLang="es-AR"/>
              <a:t>LTE</a:t>
            </a:r>
          </a:p>
        </p:txBody>
      </p:sp>
      <p:sp>
        <p:nvSpPr>
          <p:cNvPr id="10" name="Down Arrow 9"/>
          <p:cNvSpPr/>
          <p:nvPr/>
        </p:nvSpPr>
        <p:spPr>
          <a:xfrm>
            <a:off x="6372225" y="828675"/>
            <a:ext cx="215900" cy="2746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  <p:sp>
        <p:nvSpPr>
          <p:cNvPr id="11" name="Down Arrow 10"/>
          <p:cNvSpPr/>
          <p:nvPr/>
        </p:nvSpPr>
        <p:spPr>
          <a:xfrm>
            <a:off x="8085138" y="868363"/>
            <a:ext cx="215900" cy="274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AR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5G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/>
              <a:t>Sistemas de comunicaciones inalámbricas</a:t>
            </a:r>
          </a:p>
        </p:txBody>
      </p:sp>
      <p:pic>
        <p:nvPicPr>
          <p:cNvPr id="4813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98463"/>
            <a:ext cx="5902325" cy="573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988" y="3141663"/>
            <a:ext cx="219803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s-AR" dirty="0"/>
              <a:t>NR puede soportar: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" y="1274752"/>
            <a:ext cx="5940152" cy="1549874"/>
          </a:xfrm>
          <a:prstGeom prst="rect">
            <a:avLst/>
          </a:prstGeom>
        </p:spPr>
      </p:pic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5G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 dirty="0"/>
              <a:t>Sistemas de comunicaciones inalámbricas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80928"/>
            <a:ext cx="3683283" cy="1679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0" y="74423"/>
            <a:ext cx="4104456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dirty="0"/>
              <a:t>Reducidos valores de EVM son requeridos !!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680" y="116305"/>
            <a:ext cx="2954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FRONT-END ANALOGICO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53" y="4861854"/>
            <a:ext cx="6023140" cy="2391024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644024671"/>
              </p:ext>
            </p:extLst>
          </p:nvPr>
        </p:nvGraphicFramePr>
        <p:xfrm>
          <a:off x="6308120" y="674889"/>
          <a:ext cx="2967148" cy="268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Down Arrow 9"/>
          <p:cNvSpPr/>
          <p:nvPr/>
        </p:nvSpPr>
        <p:spPr>
          <a:xfrm rot="4049154">
            <a:off x="5178044" y="1769493"/>
            <a:ext cx="259498" cy="258519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490749729"/>
              </p:ext>
            </p:extLst>
          </p:nvPr>
        </p:nvGraphicFramePr>
        <p:xfrm>
          <a:off x="4064026" y="290262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952461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4" y="271736"/>
            <a:ext cx="9044945" cy="639449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</p:spTree>
    <p:extLst>
      <p:ext uri="{BB962C8B-B14F-4D97-AF65-F5344CB8AC3E}">
        <p14:creationId xmlns:p14="http://schemas.microsoft.com/office/powerpoint/2010/main" val="2928617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/>
              <a:t>5G</a:t>
            </a:r>
          </a:p>
        </p:txBody>
      </p:sp>
      <p:sp>
        <p:nvSpPr>
          <p:cNvPr id="4813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s-ES_tradnl" altLang="es-AR" dirty="0"/>
              <a:t>Sistemas de comunicaciones inalámbricas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76600" y="1412776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Existen grandes desafíos: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800392066"/>
              </p:ext>
            </p:extLst>
          </p:nvPr>
        </p:nvGraphicFramePr>
        <p:xfrm>
          <a:off x="1403648" y="1268760"/>
          <a:ext cx="7130752" cy="497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78016" y="126067"/>
            <a:ext cx="3456384" cy="923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dirty="0"/>
              <a:t>Herramientas/técnicas para responder a estos desafíos estudiaremos en este curso</a:t>
            </a:r>
          </a:p>
        </p:txBody>
      </p:sp>
    </p:spTree>
    <p:extLst>
      <p:ext uri="{BB962C8B-B14F-4D97-AF65-F5344CB8AC3E}">
        <p14:creationId xmlns:p14="http://schemas.microsoft.com/office/powerpoint/2010/main" val="872628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75862-8E0C-4A09-AC56-D3C42F446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2G a 6G: la visión de Nokia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8A2A86-232B-4287-BAFE-6D0E552E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7675"/>
            <a:ext cx="7010400" cy="4114800"/>
          </a:xfrm>
        </p:spPr>
        <p:txBody>
          <a:bodyPr/>
          <a:lstStyle/>
          <a:p>
            <a:r>
              <a:rPr lang="es-MX" dirty="0"/>
              <a:t>¿Qué mas puede ofrecer?</a:t>
            </a: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22D41C-F973-4CBD-AA35-F317C270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pic>
        <p:nvPicPr>
          <p:cNvPr id="1026" name="Picture 2" descr="Infographic">
            <a:extLst>
              <a:ext uri="{FF2B5EF4-FFF2-40B4-BE49-F238E27FC236}">
                <a16:creationId xmlns:a16="http://schemas.microsoft.com/office/drawing/2014/main" id="{CCCC9A67-C20B-444E-AFAC-065783F0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36912"/>
            <a:ext cx="8113858" cy="187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A8BC237-EEA5-4BC1-8403-5528DE5E3DC0}"/>
              </a:ext>
            </a:extLst>
          </p:cNvPr>
          <p:cNvSpPr txBox="1"/>
          <p:nvPr/>
        </p:nvSpPr>
        <p:spPr>
          <a:xfrm>
            <a:off x="790600" y="4959536"/>
            <a:ext cx="7562800" cy="934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though there is still a lot of innovation in 5G with the </a:t>
            </a:r>
            <a:r>
              <a:rPr lang="en-US" dirty="0">
                <a:hlinkClick r:id="rId3"/>
              </a:rPr>
              <a:t>5G-Advanced release of new standards</a:t>
            </a:r>
            <a:r>
              <a:rPr lang="en-US" dirty="0"/>
              <a:t>, Nokia Bell Labs has already begun the research work on 6G to make it commercially available by 2030.</a:t>
            </a:r>
            <a:endParaRPr lang="es-AR" dirty="0"/>
          </a:p>
        </p:txBody>
      </p:sp>
      <p:sp>
        <p:nvSpPr>
          <p:cNvPr id="6" name="Flecha: a la derecha con bandas 5">
            <a:extLst>
              <a:ext uri="{FF2B5EF4-FFF2-40B4-BE49-F238E27FC236}">
                <a16:creationId xmlns:a16="http://schemas.microsoft.com/office/drawing/2014/main" id="{11EF4A51-6DB7-44E2-8C4D-E314C7CCA940}"/>
              </a:ext>
            </a:extLst>
          </p:cNvPr>
          <p:cNvSpPr/>
          <p:nvPr/>
        </p:nvSpPr>
        <p:spPr>
          <a:xfrm>
            <a:off x="6084168" y="2745099"/>
            <a:ext cx="864096" cy="792088"/>
          </a:xfrm>
          <a:prstGeom prst="strip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C3DA6A-AA19-4482-B4C2-5C348BB3A82A}"/>
              </a:ext>
            </a:extLst>
          </p:cNvPr>
          <p:cNvSpPr txBox="1"/>
          <p:nvPr/>
        </p:nvSpPr>
        <p:spPr>
          <a:xfrm>
            <a:off x="6084168" y="2247865"/>
            <a:ext cx="1368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</a:rPr>
              <a:t>5G </a:t>
            </a:r>
            <a:r>
              <a:rPr lang="es-MX" sz="1600" dirty="0" err="1">
                <a:solidFill>
                  <a:srgbClr val="FF0000"/>
                </a:solidFill>
              </a:rPr>
              <a:t>advanced</a:t>
            </a:r>
            <a:endParaRPr lang="es-AR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804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AA7B07-0816-47F1-81DD-E84D8749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5G avanzado</a:t>
            </a: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6B8CEE-ADE3-4B18-86E8-D8E015B9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pic>
        <p:nvPicPr>
          <p:cNvPr id="3074" name="Picture 2" descr="4 Focus areas">
            <a:extLst>
              <a:ext uri="{FF2B5EF4-FFF2-40B4-BE49-F238E27FC236}">
                <a16:creationId xmlns:a16="http://schemas.microsoft.com/office/drawing/2014/main" id="{4AFF08F2-F0B1-49F8-A1F8-6035B76D2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154925"/>
            <a:ext cx="462915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937F272-3F81-4EA7-95B8-1B2EC181A534}"/>
              </a:ext>
            </a:extLst>
          </p:cNvPr>
          <p:cNvSpPr/>
          <p:nvPr/>
        </p:nvSpPr>
        <p:spPr>
          <a:xfrm>
            <a:off x="467544" y="1625900"/>
            <a:ext cx="89644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https://www.nokia.com/about-us/newsroom/articles/5g-advanced-explained/</a:t>
            </a:r>
          </a:p>
        </p:txBody>
      </p:sp>
    </p:spTree>
    <p:extLst>
      <p:ext uri="{BB962C8B-B14F-4D97-AF65-F5344CB8AC3E}">
        <p14:creationId xmlns:p14="http://schemas.microsoft.com/office/powerpoint/2010/main" val="4291251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E52F1-E4FA-4B07-A47C-7B4CDD79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6G: Tecnologías claves</a:t>
            </a:r>
            <a:endParaRPr lang="es-AR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AABE39B-2126-400F-986D-9B311D356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s-ES_tradnl"/>
              <a:t>Sistemas de comunicaciones inalámbricas</a:t>
            </a:r>
          </a:p>
        </p:txBody>
      </p:sp>
      <p:pic>
        <p:nvPicPr>
          <p:cNvPr id="2050" name="Picture 2" descr="Infographic">
            <a:extLst>
              <a:ext uri="{FF2B5EF4-FFF2-40B4-BE49-F238E27FC236}">
                <a16:creationId xmlns:a16="http://schemas.microsoft.com/office/drawing/2014/main" id="{5FAFF504-C5A1-49EC-A6CD-83151B68B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2362200"/>
            <a:ext cx="8713694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3648D0C-7DAA-4901-AFBA-3742CBE76FFE}"/>
              </a:ext>
            </a:extLst>
          </p:cNvPr>
          <p:cNvSpPr/>
          <p:nvPr/>
        </p:nvSpPr>
        <p:spPr>
          <a:xfrm>
            <a:off x="457200" y="1717675"/>
            <a:ext cx="8077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/>
              <a:t>https://www.nokia.com/about-us/newsroom/articles/6g-explained/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6650CC-6BA7-40CF-8828-A2CEAEDC26D1}"/>
              </a:ext>
            </a:extLst>
          </p:cNvPr>
          <p:cNvSpPr txBox="1"/>
          <p:nvPr/>
        </p:nvSpPr>
        <p:spPr>
          <a:xfrm>
            <a:off x="6638250" y="3153822"/>
            <a:ext cx="147989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MX" dirty="0"/>
              <a:t>Mas detalles</a:t>
            </a:r>
            <a:endParaRPr lang="es-AR" dirty="0"/>
          </a:p>
        </p:txBody>
      </p:sp>
      <p:sp>
        <p:nvSpPr>
          <p:cNvPr id="8" name="Flecha: hacia arriba 7">
            <a:extLst>
              <a:ext uri="{FF2B5EF4-FFF2-40B4-BE49-F238E27FC236}">
                <a16:creationId xmlns:a16="http://schemas.microsoft.com/office/drawing/2014/main" id="{53278994-B20B-4933-823B-97485CBE2B79}"/>
              </a:ext>
            </a:extLst>
          </p:cNvPr>
          <p:cNvSpPr/>
          <p:nvPr/>
        </p:nvSpPr>
        <p:spPr>
          <a:xfrm>
            <a:off x="6588224" y="2204864"/>
            <a:ext cx="576064" cy="67376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4307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Temas en discusión</a:t>
            </a:r>
            <a:endParaRPr lang="es-ES_tradnl" altLang="es-AR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AR" altLang="es-AR" sz="2600" dirty="0"/>
              <a:t>Propagación </a:t>
            </a:r>
            <a:r>
              <a:rPr lang="es-AR" altLang="es-AR" sz="2600" dirty="0" err="1"/>
              <a:t>multi</a:t>
            </a:r>
            <a:r>
              <a:rPr lang="es-AR" altLang="es-AR" sz="2600" dirty="0"/>
              <a:t>-camino</a:t>
            </a:r>
          </a:p>
          <a:p>
            <a:pPr eaLnBrk="1" hangingPunct="1"/>
            <a:r>
              <a:rPr lang="es-AR" altLang="es-AR" sz="2600" dirty="0"/>
              <a:t>Ancho de banda de transmisión limitado</a:t>
            </a:r>
          </a:p>
          <a:p>
            <a:pPr eaLnBrk="1" hangingPunct="1"/>
            <a:r>
              <a:rPr lang="es-AR" altLang="es-AR" sz="2600" dirty="0"/>
              <a:t>Movilidad</a:t>
            </a:r>
          </a:p>
          <a:p>
            <a:pPr eaLnBrk="1" hangingPunct="1"/>
            <a:r>
              <a:rPr lang="es-AR" altLang="es-AR" sz="2600" dirty="0"/>
              <a:t>Consumo de energía</a:t>
            </a:r>
            <a:endParaRPr lang="es-ES_tradnl" altLang="es-AR" sz="2600" dirty="0"/>
          </a:p>
        </p:txBody>
      </p:sp>
      <p:sp>
        <p:nvSpPr>
          <p:cNvPr id="56325" name="Text Box 6"/>
          <p:cNvSpPr txBox="1">
            <a:spLocks noChangeArrowheads="1"/>
          </p:cNvSpPr>
          <p:nvPr/>
        </p:nvSpPr>
        <p:spPr bwMode="auto">
          <a:xfrm>
            <a:off x="1259632" y="4221088"/>
            <a:ext cx="6552877" cy="1200329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s-AR" altLang="es-AR" sz="2400" dirty="0">
                <a:solidFill>
                  <a:srgbClr val="93071E"/>
                </a:solidFill>
              </a:rPr>
              <a:t>Durante el desarrollo del curso estudiaremos estos problemas y herramientas/tecnologías para su solución</a:t>
            </a:r>
            <a:endParaRPr lang="es-ES_tradnl" altLang="es-AR" sz="2400" dirty="0">
              <a:solidFill>
                <a:srgbClr val="93071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Bibliografía</a:t>
            </a:r>
            <a:endParaRPr lang="es-ES_tradnl" altLang="es-AR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628775"/>
            <a:ext cx="7010400" cy="41148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ES" sz="1600" b="1" dirty="0"/>
              <a:t>Referencias</a:t>
            </a:r>
            <a:endParaRPr lang="es-AR" sz="1600" dirty="0"/>
          </a:p>
          <a:p>
            <a:pPr>
              <a:defRPr/>
            </a:pPr>
            <a:r>
              <a:rPr lang="en-US" sz="1400" dirty="0"/>
              <a:t>Andrea Goldsmith, Wireless Communications, Cambridge University Press, 2005.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K. </a:t>
            </a:r>
            <a:r>
              <a:rPr lang="en-US" sz="1400" dirty="0" err="1"/>
              <a:t>Fazel</a:t>
            </a:r>
            <a:r>
              <a:rPr lang="en-US" sz="1400" dirty="0"/>
              <a:t>, S. Kaiser, Multi-carrier and spread spectrum systems: from OFDM and MC-CDMA to LTE and WiMAX, 2nd ed., ISBN 978-0-470-99821-2, Wiley, 2008.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Tao Jiang, </a:t>
            </a:r>
            <a:r>
              <a:rPr lang="en-US" sz="1400" dirty="0" err="1"/>
              <a:t>Lingyang</a:t>
            </a:r>
            <a:r>
              <a:rPr lang="en-US" sz="1400" dirty="0"/>
              <a:t> Song, and Yan Zhang, Orthogonal frequency division multiple access fundamentals and applications, ISBN 978-1-4200-8824-3, CRC Press, 2010.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S. </a:t>
            </a:r>
            <a:r>
              <a:rPr lang="en-US" sz="1400" dirty="0" err="1"/>
              <a:t>Verdu</a:t>
            </a:r>
            <a:r>
              <a:rPr lang="en-US" sz="1400" dirty="0"/>
              <a:t>, Multiuser Detection</a:t>
            </a:r>
            <a:r>
              <a:rPr lang="en-US" sz="1400" b="1" dirty="0"/>
              <a:t>, </a:t>
            </a:r>
            <a:r>
              <a:rPr lang="en-US" sz="1400" dirty="0"/>
              <a:t>(first ed.), Cambridge University Press, UK, 1998.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Andrea </a:t>
            </a:r>
            <a:r>
              <a:rPr lang="en-US" sz="1400" dirty="0" err="1"/>
              <a:t>Molish</a:t>
            </a:r>
            <a:r>
              <a:rPr lang="en-US" sz="1400" dirty="0"/>
              <a:t>, Wireless communications, 2da edition, Wiley, 2012.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Harry </a:t>
            </a:r>
            <a:r>
              <a:rPr lang="en-US" sz="1400" dirty="0" err="1"/>
              <a:t>Holma</a:t>
            </a:r>
            <a:r>
              <a:rPr lang="en-US" sz="1400" dirty="0"/>
              <a:t>, LTE Small cell optimization, Wiley, 2016.</a:t>
            </a:r>
            <a:endParaRPr lang="es-AR" sz="2000" dirty="0"/>
          </a:p>
          <a:p>
            <a:pPr>
              <a:defRPr/>
            </a:pPr>
            <a:r>
              <a:rPr lang="en-US" sz="1400" dirty="0" err="1"/>
              <a:t>Afif</a:t>
            </a:r>
            <a:r>
              <a:rPr lang="en-US" sz="1400" dirty="0"/>
              <a:t> </a:t>
            </a:r>
            <a:r>
              <a:rPr lang="en-US" sz="1400" dirty="0" err="1"/>
              <a:t>Osseiran</a:t>
            </a:r>
            <a:r>
              <a:rPr lang="en-US" sz="1400" dirty="0"/>
              <a:t>, 5G mobile and wireless communication technology, Cambridge University Press, 2016.</a:t>
            </a:r>
            <a:endParaRPr lang="es-AR" sz="2000" dirty="0"/>
          </a:p>
          <a:p>
            <a:pPr>
              <a:defRPr/>
            </a:pPr>
            <a:r>
              <a:rPr lang="en-US" sz="1400" dirty="0"/>
              <a:t>Marzetta, Larsson, Fundamentals of Massive MIMO, Cambridge University Press, 2016</a:t>
            </a:r>
            <a:endParaRPr lang="es-ES" altLang="es-AR" sz="900" dirty="0"/>
          </a:p>
          <a:p>
            <a:pPr eaLnBrk="1" hangingPunct="1">
              <a:defRPr/>
            </a:pPr>
            <a:endParaRPr lang="es-ES" altLang="es-AR" sz="1600" dirty="0"/>
          </a:p>
          <a:p>
            <a:pPr eaLnBrk="1" hangingPunct="1">
              <a:defRPr/>
            </a:pPr>
            <a:endParaRPr lang="es-ES_tradnl" altLang="es-A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www.game-debate.com/phone/ph_pic.php?ph_id=673&amp;amp;phone=Nokia%2011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058" y="690225"/>
            <a:ext cx="4432011" cy="443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9" y="1650907"/>
            <a:ext cx="195072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21" y="305612"/>
            <a:ext cx="1893495" cy="1117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47" y="4941168"/>
            <a:ext cx="2997637" cy="1764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304" y="2986933"/>
            <a:ext cx="1669931" cy="1750604"/>
          </a:xfrm>
          <a:prstGeom prst="rect">
            <a:avLst/>
          </a:prstGeom>
        </p:spPr>
      </p:pic>
      <p:sp>
        <p:nvSpPr>
          <p:cNvPr id="1126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/>
              <a:t>Sistemas inalámbricos</a:t>
            </a:r>
            <a:endParaRPr lang="es-ES_tradnl" altLang="es-AR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9410" y="1778187"/>
            <a:ext cx="7010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AR" altLang="es-AR" sz="2600" dirty="0">
                <a:solidFill>
                  <a:srgbClr val="FF0000"/>
                </a:solidFill>
              </a:rPr>
              <a:t>Los sistemas inalámbricos han cambiado nuestros hábitos de vida</a:t>
            </a:r>
          </a:p>
          <a:p>
            <a:pPr lvl="1" eaLnBrk="1" hangingPunct="1">
              <a:lnSpc>
                <a:spcPct val="90000"/>
              </a:lnSpc>
            </a:pPr>
            <a:r>
              <a:rPr lang="es-AR" altLang="es-AR" sz="2400" dirty="0">
                <a:solidFill>
                  <a:srgbClr val="FF0000"/>
                </a:solidFill>
              </a:rPr>
              <a:t>El dispositivo mas conocido es el teléfono celular</a:t>
            </a:r>
          </a:p>
          <a:p>
            <a:pPr lvl="1" eaLnBrk="1" hangingPunct="1">
              <a:lnSpc>
                <a:spcPct val="90000"/>
              </a:lnSpc>
            </a:pPr>
            <a:r>
              <a:rPr lang="es-AR" altLang="es-AR" sz="2400" dirty="0">
                <a:solidFill>
                  <a:srgbClr val="FF0000"/>
                </a:solidFill>
              </a:rPr>
              <a:t>Sin embargo convivimos diariamente con otros dispositivos inalámbricos.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Radio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TV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Acceso a Internet (WIFI)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Mouses y teclados inalámbricos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GPS</a:t>
            </a: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Redes de sensores, </a:t>
            </a:r>
            <a:r>
              <a:rPr lang="es-AR" altLang="es-AR" sz="2000" dirty="0" err="1">
                <a:solidFill>
                  <a:srgbClr val="FF0000"/>
                </a:solidFill>
              </a:rPr>
              <a:t>IoT</a:t>
            </a:r>
            <a:endParaRPr lang="es-AR" altLang="es-AR" sz="2000" dirty="0">
              <a:solidFill>
                <a:srgbClr val="FF0000"/>
              </a:solidFill>
            </a:endParaRPr>
          </a:p>
          <a:p>
            <a:pPr lvl="2" eaLnBrk="1" hangingPunct="1">
              <a:lnSpc>
                <a:spcPct val="9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…</a:t>
            </a:r>
          </a:p>
          <a:p>
            <a:pPr lvl="2" eaLnBrk="1" hangingPunct="1">
              <a:lnSpc>
                <a:spcPct val="90000"/>
              </a:lnSpc>
            </a:pPr>
            <a:endParaRPr lang="es-ES_tradnl" altLang="es-A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42998"/>
            <a:ext cx="1636954" cy="1259433"/>
          </a:xfrm>
          <a:prstGeom prst="rect">
            <a:avLst/>
          </a:prstGeom>
        </p:spPr>
      </p:pic>
      <p:sp>
        <p:nvSpPr>
          <p:cNvPr id="3" name="AutoShape 2" descr="Resultado de imagen de tv"/>
          <p:cNvSpPr>
            <a:spLocks noChangeAspect="1" noChangeArrowheads="1"/>
          </p:cNvSpPr>
          <p:nvPr/>
        </p:nvSpPr>
        <p:spPr bwMode="auto">
          <a:xfrm>
            <a:off x="63500" y="-136525"/>
            <a:ext cx="19716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 dirty="0"/>
              <a:t>Requerimientos de las comunicaciones</a:t>
            </a:r>
            <a:endParaRPr lang="es-ES_tradnl" altLang="es-AR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24" y="1717675"/>
            <a:ext cx="3383657" cy="4114800"/>
          </a:xfrm>
        </p:spPr>
        <p:txBody>
          <a:bodyPr/>
          <a:lstStyle/>
          <a:p>
            <a:pPr eaLnBrk="1" hangingPunct="1"/>
            <a:r>
              <a:rPr lang="es-AR" altLang="es-AR" sz="2800" dirty="0">
                <a:solidFill>
                  <a:srgbClr val="FF0000"/>
                </a:solidFill>
              </a:rPr>
              <a:t>Tasa de transferencia</a:t>
            </a:r>
          </a:p>
          <a:p>
            <a:pPr eaLnBrk="1" hangingPunct="1"/>
            <a:r>
              <a:rPr lang="es-AR" altLang="es-AR" sz="2400" dirty="0"/>
              <a:t>Dependiendo de las aplicaciones diferentes velocidades son requeridas</a:t>
            </a:r>
          </a:p>
          <a:p>
            <a:pPr eaLnBrk="1" hangingPunct="1"/>
            <a:r>
              <a:rPr lang="es-AR" altLang="es-AR" sz="2600" dirty="0"/>
              <a:t>Desde 64 Kb/s (voz) hasta cientos/miles de Mb/s (datos</a:t>
            </a:r>
            <a:r>
              <a:rPr lang="es-AR" altLang="es-AR" sz="2600" dirty="0">
                <a:solidFill>
                  <a:srgbClr val="002060"/>
                </a:solidFill>
              </a:rPr>
              <a:t>)</a:t>
            </a:r>
          </a:p>
          <a:p>
            <a:pPr lvl="1" eaLnBrk="1" hangingPunct="1"/>
            <a:endParaRPr lang="es-ES_tradnl" altLang="es-AR" sz="2400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85" y="4429522"/>
            <a:ext cx="3897596" cy="1818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47" y="1509423"/>
            <a:ext cx="6008040" cy="5140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212976"/>
            <a:ext cx="5486400" cy="3152775"/>
          </a:xfrm>
          <a:prstGeom prst="rect">
            <a:avLst/>
          </a:prstGeom>
        </p:spPr>
      </p:pic>
      <p:sp>
        <p:nvSpPr>
          <p:cNvPr id="1331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¢"/>
              <a:defRPr sz="30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l"/>
              <a:defRPr sz="28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_tradnl" altLang="es-AR" sz="1000">
                <a:solidFill>
                  <a:schemeClr val="tx1"/>
                </a:solidFill>
              </a:rPr>
              <a:t>Sistemas de comunicaciones inalámbricas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AR" altLang="es-AR" dirty="0"/>
              <a:t>Requerimientos de las comunicaciones</a:t>
            </a:r>
            <a:endParaRPr lang="es-ES_tradnl" altLang="es-AR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648" y="1844824"/>
            <a:ext cx="7010400" cy="4114800"/>
          </a:xfrm>
        </p:spPr>
        <p:txBody>
          <a:bodyPr/>
          <a:lstStyle/>
          <a:p>
            <a:pPr eaLnBrk="1" hangingPunct="1"/>
            <a:r>
              <a:rPr lang="es-AR" altLang="es-AR" dirty="0">
                <a:solidFill>
                  <a:srgbClr val="FF0000"/>
                </a:solidFill>
              </a:rPr>
              <a:t>Rango de </a:t>
            </a:r>
            <a:r>
              <a:rPr lang="es-AR" altLang="es-AR" u="sng" dirty="0">
                <a:solidFill>
                  <a:srgbClr val="FF0000"/>
                </a:solidFill>
              </a:rPr>
              <a:t>cobertura</a:t>
            </a:r>
            <a:r>
              <a:rPr lang="es-AR" altLang="es-AR" dirty="0">
                <a:solidFill>
                  <a:srgbClr val="FF0000"/>
                </a:solidFill>
              </a:rPr>
              <a:t> y movilidad</a:t>
            </a:r>
          </a:p>
          <a:p>
            <a:pPr lvl="1" eaLnBrk="1" hangingPunct="1"/>
            <a:r>
              <a:rPr lang="es-AR" altLang="es-AR" dirty="0" err="1"/>
              <a:t>Body-area-networks</a:t>
            </a:r>
            <a:endParaRPr lang="es-AR" altLang="es-AR" dirty="0"/>
          </a:p>
          <a:p>
            <a:pPr lvl="1" eaLnBrk="1" hangingPunct="1"/>
            <a:r>
              <a:rPr lang="es-AR" altLang="es-AR" dirty="0"/>
              <a:t>WPAN</a:t>
            </a:r>
          </a:p>
          <a:p>
            <a:pPr lvl="1" eaLnBrk="1" hangingPunct="1"/>
            <a:r>
              <a:rPr lang="es-AR" altLang="es-AR" dirty="0"/>
              <a:t>WLAN</a:t>
            </a:r>
          </a:p>
          <a:p>
            <a:pPr lvl="1" eaLnBrk="1" hangingPunct="1"/>
            <a:r>
              <a:rPr lang="es-AR" altLang="es-AR" dirty="0"/>
              <a:t>Servicios celular</a:t>
            </a:r>
          </a:p>
          <a:p>
            <a:pPr lvl="1" eaLnBrk="1" hangingPunct="1"/>
            <a:r>
              <a:rPr lang="es-AR" altLang="es-AR" dirty="0"/>
              <a:t>Servicios inalámbricos fijos</a:t>
            </a:r>
          </a:p>
          <a:p>
            <a:pPr lvl="1" eaLnBrk="1" hangingPunct="1"/>
            <a:r>
              <a:rPr lang="es-AR" altLang="es-AR" dirty="0"/>
              <a:t>Satélites</a:t>
            </a:r>
            <a:endParaRPr lang="es-ES_tradnl" altLang="es-A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co">
  <a:themeElements>
    <a:clrScheme name="Eco 7">
      <a:dk1>
        <a:srgbClr val="336666"/>
      </a:dk1>
      <a:lt1>
        <a:srgbClr val="FFFFFF"/>
      </a:lt1>
      <a:dk2>
        <a:srgbClr val="000000"/>
      </a:dk2>
      <a:lt2>
        <a:srgbClr val="666699"/>
      </a:lt2>
      <a:accent1>
        <a:srgbClr val="99CCCC"/>
      </a:accent1>
      <a:accent2>
        <a:srgbClr val="CCCCCC"/>
      </a:accent2>
      <a:accent3>
        <a:srgbClr val="FFFFFF"/>
      </a:accent3>
      <a:accent4>
        <a:srgbClr val="2A5656"/>
      </a:accent4>
      <a:accent5>
        <a:srgbClr val="CAE2E2"/>
      </a:accent5>
      <a:accent6>
        <a:srgbClr val="B9B9B9"/>
      </a:accent6>
      <a:hlink>
        <a:srgbClr val="006666"/>
      </a:hlink>
      <a:folHlink>
        <a:srgbClr val="B2B2B2"/>
      </a:folHlink>
    </a:clrScheme>
    <a:fontScheme name="Ec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co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co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co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Echo</Template>
  <TotalTime>4381</TotalTime>
  <Words>2312</Words>
  <Application>Microsoft Office PowerPoint</Application>
  <PresentationFormat>Presentación en pantalla (4:3)</PresentationFormat>
  <Paragraphs>426</Paragraphs>
  <Slides>59</Slides>
  <Notes>2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6" baseType="lpstr">
      <vt:lpstr>宋体</vt:lpstr>
      <vt:lpstr>Arial</vt:lpstr>
      <vt:lpstr>Calibri</vt:lpstr>
      <vt:lpstr>Courier New</vt:lpstr>
      <vt:lpstr>Times New Roman</vt:lpstr>
      <vt:lpstr>Wingdings</vt:lpstr>
      <vt:lpstr>Eco</vt:lpstr>
      <vt:lpstr>Sistemas de comunicaciones inalámbricas</vt:lpstr>
      <vt:lpstr>Contenido del curso</vt:lpstr>
      <vt:lpstr>Contenido del curso</vt:lpstr>
      <vt:lpstr>Contenido del curso</vt:lpstr>
      <vt:lpstr>Contenido del curso</vt:lpstr>
      <vt:lpstr>Bibliografía</vt:lpstr>
      <vt:lpstr>Sistemas inalámbricos</vt:lpstr>
      <vt:lpstr>Requerimientos de las comunicaciones</vt:lpstr>
      <vt:lpstr>Requerimientos de las comunicaciones</vt:lpstr>
      <vt:lpstr>Presentación de PowerPoint</vt:lpstr>
      <vt:lpstr>Presentación de PowerPoint</vt:lpstr>
      <vt:lpstr>Presentación de PowerPoint</vt:lpstr>
      <vt:lpstr>Presentación de PowerPoint</vt:lpstr>
      <vt:lpstr>Telefonía celular</vt:lpstr>
      <vt:lpstr>Evolución telefonía celular</vt:lpstr>
      <vt:lpstr>Evolución telefonía celular</vt:lpstr>
      <vt:lpstr>Evolución telefonía celular</vt:lpstr>
      <vt:lpstr>4G</vt:lpstr>
      <vt:lpstr>4G</vt:lpstr>
      <vt:lpstr>4G</vt:lpstr>
      <vt:lpstr>Multiples Antenas (MIMO)</vt:lpstr>
      <vt:lpstr>Modulación</vt:lpstr>
      <vt:lpstr>De 1G a 4G</vt:lpstr>
      <vt:lpstr>Nuevas demandas:IoT</vt:lpstr>
      <vt:lpstr>Nuevas demandas: IoT</vt:lpstr>
      <vt:lpstr>Diferentes escenarios para IoT</vt:lpstr>
      <vt:lpstr>Demandas en función de la aplicación </vt:lpstr>
      <vt:lpstr>Tasa de transmisión de datos, consumo, rango de cobertura</vt:lpstr>
      <vt:lpstr>LPWAN</vt:lpstr>
      <vt:lpstr>LPWAN</vt:lpstr>
      <vt:lpstr>Consumo, cobertura, tasa de transmisión</vt:lpstr>
      <vt:lpstr>¿Quienes son los jugadores en este partido? </vt:lpstr>
      <vt:lpstr>¿Quien es quien? – No-licenciadas</vt:lpstr>
      <vt:lpstr>¿Quien es quien? – No-licenciadas - LORA</vt:lpstr>
      <vt:lpstr>¿Quien es quien? – No-licenciadas - Sigfox</vt:lpstr>
      <vt:lpstr>¿Quien es quien?-licenciadas</vt:lpstr>
      <vt:lpstr>comparación</vt:lpstr>
      <vt:lpstr>LTE: La herramienta de las TELCOS para IOT</vt:lpstr>
      <vt:lpstr>LTE: La herramienta de las TELCOS para IOT</vt:lpstr>
      <vt:lpstr>LTE: La herramienta de las TELCOS para IOT</vt:lpstr>
      <vt:lpstr>Presentación de PowerPoint</vt:lpstr>
      <vt:lpstr>LORA vs NB-IOT VS Sigfox</vt:lpstr>
      <vt:lpstr>NB-IOT</vt:lpstr>
      <vt:lpstr>Dispositivos conectados: evolución</vt:lpstr>
      <vt:lpstr>4G y la historia continua</vt:lpstr>
      <vt:lpstr>5G: servicio a medida</vt:lpstr>
      <vt:lpstr>5G: servicio a medida</vt:lpstr>
      <vt:lpstr>5G: diferentes escenarios/diferentes necesidades</vt:lpstr>
      <vt:lpstr>LTE y su evolución</vt:lpstr>
      <vt:lpstr>5G: en camino</vt:lpstr>
      <vt:lpstr>5G Espectro</vt:lpstr>
      <vt:lpstr>5G</vt:lpstr>
      <vt:lpstr>5G</vt:lpstr>
      <vt:lpstr>Presentación de PowerPoint</vt:lpstr>
      <vt:lpstr>5G</vt:lpstr>
      <vt:lpstr>2G a 6G: la visión de Nokia</vt:lpstr>
      <vt:lpstr>5G avanzado</vt:lpstr>
      <vt:lpstr>6G: Tecnologías claves</vt:lpstr>
      <vt:lpstr>Temas en discusión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Una introducción a los sistemas OFDM y aspectos prácticos de implementación</dc:title>
  <dc:creator>WinuE</dc:creator>
  <cp:lastModifiedBy>diec</cp:lastModifiedBy>
  <cp:revision>67</cp:revision>
  <dcterms:created xsi:type="dcterms:W3CDTF">2012-09-11T17:23:13Z</dcterms:created>
  <dcterms:modified xsi:type="dcterms:W3CDTF">2022-05-18T13:12:12Z</dcterms:modified>
</cp:coreProperties>
</file>